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78" r:id="rId3"/>
    <p:sldId id="287" r:id="rId4"/>
    <p:sldId id="288" r:id="rId5"/>
    <p:sldId id="289" r:id="rId6"/>
    <p:sldId id="298" r:id="rId7"/>
    <p:sldId id="290" r:id="rId8"/>
    <p:sldId id="257" r:id="rId9"/>
    <p:sldId id="259" r:id="rId10"/>
    <p:sldId id="260" r:id="rId11"/>
    <p:sldId id="267" r:id="rId12"/>
    <p:sldId id="269" r:id="rId13"/>
    <p:sldId id="261" r:id="rId14"/>
    <p:sldId id="262" r:id="rId15"/>
    <p:sldId id="268" r:id="rId16"/>
    <p:sldId id="293" r:id="rId17"/>
    <p:sldId id="294" r:id="rId18"/>
    <p:sldId id="295" r:id="rId19"/>
    <p:sldId id="270" r:id="rId20"/>
    <p:sldId id="263" r:id="rId21"/>
    <p:sldId id="282" r:id="rId22"/>
    <p:sldId id="297" r:id="rId23"/>
    <p:sldId id="291" r:id="rId24"/>
    <p:sldId id="292" r:id="rId25"/>
    <p:sldId id="283" r:id="rId26"/>
    <p:sldId id="284" r:id="rId27"/>
    <p:sldId id="285" r:id="rId28"/>
    <p:sldId id="286" r:id="rId29"/>
    <p:sldId id="266" r:id="rId30"/>
    <p:sldId id="277" r:id="rId31"/>
    <p:sldId id="272" r:id="rId32"/>
    <p:sldId id="273" r:id="rId33"/>
    <p:sldId id="274" r:id="rId34"/>
    <p:sldId id="275" r:id="rId35"/>
    <p:sldId id="276" r:id="rId36"/>
    <p:sldId id="296" r:id="rId37"/>
    <p:sldId id="265" r:id="rId38"/>
    <p:sldId id="280"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72"/>
    <p:restoredTop sz="79795"/>
  </p:normalViewPr>
  <p:slideViewPr>
    <p:cSldViewPr snapToGrid="0" snapToObjects="1">
      <p:cViewPr varScale="1">
        <p:scale>
          <a:sx n="78" d="100"/>
          <a:sy n="78" d="100"/>
        </p:scale>
        <p:origin x="93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Highest</a:t>
            </a:r>
            <a:r>
              <a:rPr lang="en-US" baseline="0" dirty="0" smtClean="0"/>
              <a:t> and Lowest Possible Grades In the Class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Highest</c:v>
                </c:pt>
                <c:pt idx="1">
                  <c:v>Lowest</c:v>
                </c:pt>
              </c:strCache>
            </c:strRef>
          </c:cat>
          <c:val>
            <c:numRef>
              <c:f>Sheet1!$B$2:$B$3</c:f>
              <c:numCache>
                <c:formatCode>General</c:formatCode>
                <c:ptCount val="2"/>
                <c:pt idx="0">
                  <c:v>100.0</c:v>
                </c:pt>
                <c:pt idx="1">
                  <c:v>99.2</c:v>
                </c:pt>
              </c:numCache>
            </c:numRef>
          </c:val>
        </c:ser>
        <c:dLbls>
          <c:showLegendKey val="0"/>
          <c:showVal val="0"/>
          <c:showCatName val="0"/>
          <c:showSerName val="0"/>
          <c:showPercent val="0"/>
          <c:showBubbleSize val="0"/>
        </c:dLbls>
        <c:gapWidth val="219"/>
        <c:overlap val="-27"/>
        <c:axId val="-2104675680"/>
        <c:axId val="-2104673744"/>
      </c:barChart>
      <c:catAx>
        <c:axId val="-210467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4673744"/>
        <c:crosses val="autoZero"/>
        <c:auto val="1"/>
        <c:lblAlgn val="ctr"/>
        <c:lblOffset val="100"/>
        <c:noMultiLvlLbl val="0"/>
      </c:catAx>
      <c:valAx>
        <c:axId val="-2104673744"/>
        <c:scaling>
          <c:orientation val="minMax"/>
          <c:max val="100.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4675680"/>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Highest</a:t>
            </a:r>
            <a:r>
              <a:rPr lang="en-US" baseline="0" dirty="0" smtClean="0"/>
              <a:t> and Lowest Possible Grades In the Class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Highest</c:v>
                </c:pt>
                <c:pt idx="1">
                  <c:v>Lowest</c:v>
                </c:pt>
              </c:strCache>
            </c:strRef>
          </c:cat>
          <c:val>
            <c:numRef>
              <c:f>Sheet1!$B$2:$B$3</c:f>
              <c:numCache>
                <c:formatCode>General</c:formatCode>
                <c:ptCount val="2"/>
                <c:pt idx="0">
                  <c:v>100.0</c:v>
                </c:pt>
                <c:pt idx="1">
                  <c:v>99.2</c:v>
                </c:pt>
              </c:numCache>
            </c:numRef>
          </c:val>
        </c:ser>
        <c:dLbls>
          <c:showLegendKey val="0"/>
          <c:showVal val="0"/>
          <c:showCatName val="0"/>
          <c:showSerName val="0"/>
          <c:showPercent val="0"/>
          <c:showBubbleSize val="0"/>
        </c:dLbls>
        <c:gapWidth val="219"/>
        <c:overlap val="-27"/>
        <c:axId val="-2031659728"/>
        <c:axId val="-2031657408"/>
      </c:barChart>
      <c:catAx>
        <c:axId val="-203165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31657408"/>
        <c:crosses val="autoZero"/>
        <c:auto val="1"/>
        <c:lblAlgn val="ctr"/>
        <c:lblOffset val="100"/>
        <c:noMultiLvlLbl val="0"/>
      </c:catAx>
      <c:valAx>
        <c:axId val="-2031657408"/>
        <c:scaling>
          <c:orientation val="minMax"/>
          <c:max val="100.0"/>
          <c:min val="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31659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24A04-268C-8A46-BE10-36430B5E7B1F}" type="datetimeFigureOut">
              <a:rPr lang="en-US" smtClean="0"/>
              <a:t>5/24/17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86B5D0-C224-004F-B295-F0C2608DAB9D}" type="slidenum">
              <a:rPr lang="en-US" smtClean="0"/>
              <a:t>‹#›</a:t>
            </a:fld>
            <a:endParaRPr lang="en-US"/>
          </a:p>
        </p:txBody>
      </p:sp>
    </p:spTree>
    <p:extLst>
      <p:ext uri="{BB962C8B-B14F-4D97-AF65-F5344CB8AC3E}">
        <p14:creationId xmlns:p14="http://schemas.microsoft.com/office/powerpoint/2010/main" val="843782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a:t>
            </a:fld>
            <a:endParaRPr lang="en-US"/>
          </a:p>
        </p:txBody>
      </p:sp>
    </p:spTree>
    <p:extLst>
      <p:ext uri="{BB962C8B-B14F-4D97-AF65-F5344CB8AC3E}">
        <p14:creationId xmlns:p14="http://schemas.microsoft.com/office/powerpoint/2010/main" val="183761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Insulin was discovered by Frederick </a:t>
            </a:r>
            <a:r>
              <a:rPr lang="en-US" sz="1200" b="0" i="0" u="none" strike="noStrike" kern="1200" baseline="0" dirty="0" err="1" smtClean="0">
                <a:solidFill>
                  <a:schemeClr val="tx1"/>
                </a:solidFill>
                <a:latin typeface="+mn-lt"/>
                <a:ea typeface="+mn-ea"/>
                <a:cs typeface="+mn-cs"/>
              </a:rPr>
              <a:t>Banting</a:t>
            </a:r>
            <a:r>
              <a:rPr lang="en-US" sz="1200" b="0" i="0" u="none" strike="noStrike" kern="1200" baseline="0" dirty="0" smtClean="0">
                <a:solidFill>
                  <a:schemeClr val="tx1"/>
                </a:solidFill>
                <a:latin typeface="+mn-lt"/>
                <a:ea typeface="+mn-ea"/>
                <a:cs typeface="+mn-cs"/>
              </a:rPr>
              <a:t> and his colleagues at the University of Toronto in 1921. They performed experiments in which they injected extracts</a:t>
            </a:r>
          </a:p>
          <a:p>
            <a:r>
              <a:rPr lang="en-US" sz="1200" b="0" i="0" u="none" strike="noStrike" kern="1200" baseline="0" dirty="0" smtClean="0">
                <a:solidFill>
                  <a:schemeClr val="tx1"/>
                </a:solidFill>
                <a:latin typeface="+mn-lt"/>
                <a:ea typeface="+mn-ea"/>
                <a:cs typeface="+mn-cs"/>
              </a:rPr>
              <a:t>from pancreas fractions into dogs which had their pancreas’ surgically removed. They showed that a secreted substance from the pancreas lowered blood glucose</a:t>
            </a:r>
          </a:p>
          <a:p>
            <a:r>
              <a:rPr lang="en-US" sz="1200" b="0" i="0" u="none" strike="noStrike" kern="1200" baseline="0" dirty="0" smtClean="0">
                <a:solidFill>
                  <a:schemeClr val="tx1"/>
                </a:solidFill>
                <a:latin typeface="+mn-lt"/>
                <a:ea typeface="+mn-ea"/>
                <a:cs typeface="+mn-cs"/>
              </a:rPr>
              <a:t>in these dogs (Frederick G. </a:t>
            </a:r>
            <a:r>
              <a:rPr lang="en-US" sz="1200" b="0" i="0" u="none" strike="noStrike" kern="1200" baseline="0" dirty="0" err="1" smtClean="0">
                <a:solidFill>
                  <a:schemeClr val="tx1"/>
                </a:solidFill>
                <a:latin typeface="+mn-lt"/>
                <a:ea typeface="+mn-ea"/>
                <a:cs typeface="+mn-cs"/>
              </a:rPr>
              <a:t>Banting</a:t>
            </a:r>
            <a:r>
              <a:rPr lang="en-US" sz="1200" b="0" i="0" u="none" strike="noStrike" kern="1200" baseline="0" dirty="0" smtClean="0">
                <a:solidFill>
                  <a:schemeClr val="tx1"/>
                </a:solidFill>
                <a:latin typeface="+mn-lt"/>
                <a:ea typeface="+mn-ea"/>
                <a:cs typeface="+mn-cs"/>
              </a:rPr>
              <a:t> and Best 1922).  This is an image of dog pancreas isolate injected into a diabetic child</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33</a:t>
            </a:fld>
            <a:endParaRPr lang="en-US"/>
          </a:p>
        </p:txBody>
      </p:sp>
    </p:spTree>
    <p:extLst>
      <p:ext uri="{BB962C8B-B14F-4D97-AF65-F5344CB8AC3E}">
        <p14:creationId xmlns:p14="http://schemas.microsoft.com/office/powerpoint/2010/main" val="55148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PFK2 sites than the negative</a:t>
            </a:r>
            <a:r>
              <a:rPr lang="en-US" baseline="0" dirty="0" smtClean="0"/>
              <a:t> PKA site, but insulin also causes </a:t>
            </a:r>
            <a:r>
              <a:rPr lang="en-US" baseline="0" dirty="0" err="1" smtClean="0"/>
              <a:t>dephosphorylation</a:t>
            </a:r>
            <a:r>
              <a:rPr lang="en-US" baseline="0" smtClean="0"/>
              <a:t> here</a:t>
            </a:r>
            <a:endParaRPr lang="en-US"/>
          </a:p>
        </p:txBody>
      </p:sp>
      <p:sp>
        <p:nvSpPr>
          <p:cNvPr id="4" name="Slide Number Placeholder 3"/>
          <p:cNvSpPr>
            <a:spLocks noGrp="1"/>
          </p:cNvSpPr>
          <p:nvPr>
            <p:ph type="sldNum" sz="quarter" idx="10"/>
          </p:nvPr>
        </p:nvSpPr>
        <p:spPr/>
        <p:txBody>
          <a:bodyPr/>
          <a:lstStyle/>
          <a:p>
            <a:fld id="{EB86B5D0-C224-004F-B295-F0C2608DAB9D}" type="slidenum">
              <a:rPr lang="en-US" smtClean="0"/>
              <a:t>35</a:t>
            </a:fld>
            <a:endParaRPr lang="en-US"/>
          </a:p>
        </p:txBody>
      </p:sp>
    </p:spTree>
    <p:extLst>
      <p:ext uri="{BB962C8B-B14F-4D97-AF65-F5344CB8AC3E}">
        <p14:creationId xmlns:p14="http://schemas.microsoft.com/office/powerpoint/2010/main" val="16911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Hypoglycemia</a:t>
            </a:r>
          </a:p>
          <a:p>
            <a:r>
              <a:rPr lang="en-US" dirty="0" smtClean="0"/>
              <a:t>Ketosis</a:t>
            </a:r>
          </a:p>
          <a:p>
            <a:r>
              <a:rPr lang="en-US" dirty="0" smtClean="0"/>
              <a:t>Failure</a:t>
            </a:r>
            <a:r>
              <a:rPr lang="en-US" baseline="0" dirty="0" smtClean="0"/>
              <a:t> to thrive</a:t>
            </a:r>
          </a:p>
          <a:p>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36</a:t>
            </a:fld>
            <a:endParaRPr lang="en-US"/>
          </a:p>
        </p:txBody>
      </p:sp>
    </p:spTree>
    <p:extLst>
      <p:ext uri="{BB962C8B-B14F-4D97-AF65-F5344CB8AC3E}">
        <p14:creationId xmlns:p14="http://schemas.microsoft.com/office/powerpoint/2010/main" val="304128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ask about which</a:t>
            </a:r>
            <a:r>
              <a:rPr lang="en-US" baseline="0" dirty="0" smtClean="0"/>
              <a:t> mediators are increased with insulin, or see what the allosteric activation of GS looks like</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37</a:t>
            </a:fld>
            <a:endParaRPr lang="en-US"/>
          </a:p>
        </p:txBody>
      </p:sp>
    </p:spTree>
    <p:extLst>
      <p:ext uri="{BB962C8B-B14F-4D97-AF65-F5344CB8AC3E}">
        <p14:creationId xmlns:p14="http://schemas.microsoft.com/office/powerpoint/2010/main" val="14983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is B</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4</a:t>
            </a:fld>
            <a:endParaRPr lang="en-US"/>
          </a:p>
        </p:txBody>
      </p:sp>
    </p:spTree>
    <p:extLst>
      <p:ext uri="{BB962C8B-B14F-4D97-AF65-F5344CB8AC3E}">
        <p14:creationId xmlns:p14="http://schemas.microsoft.com/office/powerpoint/2010/main" val="9869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36 way</a:t>
            </a:r>
            <a:r>
              <a:rPr lang="en-US" baseline="0" smtClean="0"/>
              <a:t> tie!</a:t>
            </a:r>
            <a:endParaRPr lang="en-US"/>
          </a:p>
        </p:txBody>
      </p:sp>
      <p:sp>
        <p:nvSpPr>
          <p:cNvPr id="4" name="Slide Number Placeholder 3"/>
          <p:cNvSpPr>
            <a:spLocks noGrp="1"/>
          </p:cNvSpPr>
          <p:nvPr>
            <p:ph type="sldNum" sz="quarter" idx="10"/>
          </p:nvPr>
        </p:nvSpPr>
        <p:spPr/>
        <p:txBody>
          <a:bodyPr/>
          <a:lstStyle/>
          <a:p>
            <a:fld id="{EB86B5D0-C224-004F-B295-F0C2608DAB9D}" type="slidenum">
              <a:rPr lang="en-US" smtClean="0"/>
              <a:t>6</a:t>
            </a:fld>
            <a:endParaRPr lang="en-US"/>
          </a:p>
        </p:txBody>
      </p:sp>
    </p:spTree>
    <p:extLst>
      <p:ext uri="{BB962C8B-B14F-4D97-AF65-F5344CB8AC3E}">
        <p14:creationId xmlns:p14="http://schemas.microsoft.com/office/powerpoint/2010/main" val="57216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you think there</a:t>
            </a:r>
            <a:r>
              <a:rPr lang="en-US" baseline="0" dirty="0" smtClean="0"/>
              <a:t> are all these branches?</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11</a:t>
            </a:fld>
            <a:endParaRPr lang="en-US"/>
          </a:p>
        </p:txBody>
      </p:sp>
    </p:spTree>
    <p:extLst>
      <p:ext uri="{BB962C8B-B14F-4D97-AF65-F5344CB8AC3E}">
        <p14:creationId xmlns:p14="http://schemas.microsoft.com/office/powerpoint/2010/main" val="32606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 amylopectin</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12</a:t>
            </a:fld>
            <a:endParaRPr lang="en-US"/>
          </a:p>
        </p:txBody>
      </p:sp>
    </p:spTree>
    <p:extLst>
      <p:ext uri="{BB962C8B-B14F-4D97-AF65-F5344CB8AC3E}">
        <p14:creationId xmlns:p14="http://schemas.microsoft.com/office/powerpoint/2010/main" val="57822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G6Pase</a:t>
            </a:r>
            <a:r>
              <a:rPr lang="en-US" baseline="0" dirty="0" smtClean="0"/>
              <a:t> </a:t>
            </a:r>
            <a:r>
              <a:rPr lang="en-US" baseline="0" dirty="0" err="1" smtClean="0"/>
              <a:t>didn</a:t>
            </a:r>
            <a:r>
              <a:rPr lang="uk-UA" baseline="0" dirty="0" smtClean="0"/>
              <a:t>’</a:t>
            </a:r>
            <a:r>
              <a:rPr lang="en-US" baseline="0" dirty="0" smtClean="0"/>
              <a:t>t function correctly?</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13</a:t>
            </a:fld>
            <a:endParaRPr lang="en-US"/>
          </a:p>
        </p:txBody>
      </p:sp>
    </p:spTree>
    <p:extLst>
      <p:ext uri="{BB962C8B-B14F-4D97-AF65-F5344CB8AC3E}">
        <p14:creationId xmlns:p14="http://schemas.microsoft.com/office/powerpoint/2010/main" val="161488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of glucose transporters in fasting state</a:t>
            </a:r>
          </a:p>
          <a:p>
            <a:r>
              <a:rPr lang="en-US" dirty="0" smtClean="0"/>
              <a:t>Extremely efficient phosphorylation</a:t>
            </a:r>
            <a:r>
              <a:rPr lang="en-US" baseline="0" dirty="0" smtClean="0"/>
              <a:t> (trapping) of glucose</a:t>
            </a:r>
          </a:p>
          <a:p>
            <a:r>
              <a:rPr lang="en-US" baseline="0" dirty="0" smtClean="0"/>
              <a:t>Inability to slow glycolysis</a:t>
            </a:r>
          </a:p>
          <a:p>
            <a:r>
              <a:rPr lang="en-US" baseline="0" dirty="0" smtClean="0"/>
              <a:t>Inability to dephosphorylate G6P to glucose</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28</a:t>
            </a:fld>
            <a:endParaRPr lang="en-US"/>
          </a:p>
        </p:txBody>
      </p:sp>
    </p:spTree>
    <p:extLst>
      <p:ext uri="{BB962C8B-B14F-4D97-AF65-F5344CB8AC3E}">
        <p14:creationId xmlns:p14="http://schemas.microsoft.com/office/powerpoint/2010/main" val="40030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wind is due to increased ability to use lipids and proteins as an energy source, but these take some time to mobilize (usually feel better after about 10 mins of aerobic exercise)</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30</a:t>
            </a:fld>
            <a:endParaRPr lang="en-US"/>
          </a:p>
        </p:txBody>
      </p:sp>
    </p:spTree>
    <p:extLst>
      <p:ext uri="{BB962C8B-B14F-4D97-AF65-F5344CB8AC3E}">
        <p14:creationId xmlns:p14="http://schemas.microsoft.com/office/powerpoint/2010/main" val="1484330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1889 von </a:t>
            </a:r>
            <a:r>
              <a:rPr lang="en-US" dirty="0" err="1" smtClean="0"/>
              <a:t>Mering</a:t>
            </a:r>
            <a:r>
              <a:rPr lang="en-US" dirty="0" smtClean="0"/>
              <a:t> and </a:t>
            </a:r>
            <a:r>
              <a:rPr lang="en-US" dirty="0" err="1" smtClean="0"/>
              <a:t>Minkowski</a:t>
            </a:r>
            <a:r>
              <a:rPr lang="en-US" dirty="0" smtClean="0"/>
              <a:t> (</a:t>
            </a:r>
            <a:r>
              <a:rPr lang="en-US" dirty="0" err="1" smtClean="0"/>
              <a:t>Pancreatectomy</a:t>
            </a:r>
            <a:r>
              <a:rPr lang="en-US" dirty="0" smtClean="0"/>
              <a:t> mimics disease)</a:t>
            </a:r>
          </a:p>
          <a:p>
            <a:r>
              <a:rPr lang="en-US" dirty="0" err="1" smtClean="0"/>
              <a:t>Banting</a:t>
            </a:r>
            <a:r>
              <a:rPr lang="en-US" dirty="0" smtClean="0"/>
              <a:t> was a surgeon</a:t>
            </a:r>
            <a:r>
              <a:rPr lang="en-US" baseline="0" dirty="0" smtClean="0"/>
              <a:t> adept at </a:t>
            </a:r>
            <a:r>
              <a:rPr lang="en-US" baseline="0" dirty="0" err="1" smtClean="0"/>
              <a:t>pancreatectomizing</a:t>
            </a:r>
            <a:r>
              <a:rPr lang="en-US" baseline="0" dirty="0" smtClean="0"/>
              <a:t> dogs, Best was a lab technician who was very good at measuring blood glucose.  MacLeod provided them lab space at the University of Toronto</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32</a:t>
            </a:fld>
            <a:endParaRPr lang="en-US"/>
          </a:p>
        </p:txBody>
      </p:sp>
    </p:spTree>
    <p:extLst>
      <p:ext uri="{BB962C8B-B14F-4D97-AF65-F5344CB8AC3E}">
        <p14:creationId xmlns:p14="http://schemas.microsoft.com/office/powerpoint/2010/main" val="110072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A0E001-871C-C640-A3E8-0CCE04050BCE}"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1760248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0E001-871C-C640-A3E8-0CCE04050BCE}"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960881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0E001-871C-C640-A3E8-0CCE04050BCE}"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46600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0E001-871C-C640-A3E8-0CCE04050BCE}"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2136334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A0E001-871C-C640-A3E8-0CCE04050BCE}" type="datetimeFigureOut">
              <a:rPr lang="en-US" smtClean="0"/>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177783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A0E001-871C-C640-A3E8-0CCE04050BCE}" type="datetimeFigureOut">
              <a:rPr lang="en-US" smtClean="0"/>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2101132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A0E001-871C-C640-A3E8-0CCE04050BCE}" type="datetimeFigureOut">
              <a:rPr lang="en-US" smtClean="0"/>
              <a:t>5/24/17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51574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A0E001-871C-C640-A3E8-0CCE04050BCE}" type="datetimeFigureOut">
              <a:rPr lang="en-US" smtClean="0"/>
              <a:t>5/24/17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862770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0E001-871C-C640-A3E8-0CCE04050BCE}" type="datetimeFigureOut">
              <a:rPr lang="en-US" smtClean="0"/>
              <a:t>5/24/17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765956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A0E001-871C-C640-A3E8-0CCE04050BCE}" type="datetimeFigureOut">
              <a:rPr lang="en-US" smtClean="0"/>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1417596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A0E001-871C-C640-A3E8-0CCE04050BCE}" type="datetimeFigureOut">
              <a:rPr lang="en-US" smtClean="0"/>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13543249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0E001-871C-C640-A3E8-0CCE04050BCE}" type="datetimeFigureOut">
              <a:rPr lang="en-US" smtClean="0"/>
              <a:t>5/24/17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2D275-D8A6-0048-B075-DD9A0CC284FB}" type="slidenum">
              <a:rPr lang="en-US" smtClean="0"/>
              <a:t>‹#›</a:t>
            </a:fld>
            <a:endParaRPr lang="en-US"/>
          </a:p>
        </p:txBody>
      </p:sp>
    </p:spTree>
    <p:extLst>
      <p:ext uri="{BB962C8B-B14F-4D97-AF65-F5344CB8AC3E}">
        <p14:creationId xmlns:p14="http://schemas.microsoft.com/office/powerpoint/2010/main" val="1754558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e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24.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Glycogen Metabolism</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57347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Metabolism is Easy!</a:t>
            </a:r>
            <a:endParaRPr lang="en-US" dirty="0"/>
          </a:p>
        </p:txBody>
      </p:sp>
      <p:pic>
        <p:nvPicPr>
          <p:cNvPr id="4" name="Picture 2" descr="D:\Arun-Backup\project\Ferrier\Image_Bank\image_bank\images\jpg\figure_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1868488"/>
            <a:ext cx="27733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96000" y="5244662"/>
            <a:ext cx="1941494" cy="369332"/>
          </a:xfrm>
          <a:prstGeom prst="rect">
            <a:avLst/>
          </a:prstGeom>
          <a:noFill/>
        </p:spPr>
        <p:txBody>
          <a:bodyPr wrap="none" rtlCol="0">
            <a:spAutoFit/>
          </a:bodyPr>
          <a:lstStyle/>
          <a:p>
            <a:r>
              <a:rPr lang="en-US" smtClean="0"/>
              <a:t>Glycogen Synthase</a:t>
            </a:r>
            <a:endParaRPr lang="en-US"/>
          </a:p>
        </p:txBody>
      </p:sp>
      <p:sp>
        <p:nvSpPr>
          <p:cNvPr id="6" name="TextBox 5"/>
          <p:cNvSpPr txBox="1"/>
          <p:nvPr/>
        </p:nvSpPr>
        <p:spPr>
          <a:xfrm>
            <a:off x="1841646" y="5244662"/>
            <a:ext cx="2471382" cy="369332"/>
          </a:xfrm>
          <a:prstGeom prst="rect">
            <a:avLst/>
          </a:prstGeom>
          <a:noFill/>
        </p:spPr>
        <p:txBody>
          <a:bodyPr wrap="none" rtlCol="0">
            <a:spAutoFit/>
          </a:bodyPr>
          <a:lstStyle/>
          <a:p>
            <a:r>
              <a:rPr lang="en-US" smtClean="0"/>
              <a:t>Glycogen Phosphorylase</a:t>
            </a:r>
            <a:endParaRPr lang="en-US"/>
          </a:p>
        </p:txBody>
      </p:sp>
    </p:spTree>
    <p:extLst>
      <p:ext uri="{BB962C8B-B14F-4D97-AF65-F5344CB8AC3E}">
        <p14:creationId xmlns:p14="http://schemas.microsoft.com/office/powerpoint/2010/main" val="400882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Glycogen</a:t>
            </a:r>
            <a:endParaRPr lang="en-US" dirty="0"/>
          </a:p>
        </p:txBody>
      </p:sp>
      <p:pic>
        <p:nvPicPr>
          <p:cNvPr id="4" name="Picture 3"/>
          <p:cNvPicPr>
            <a:picLocks noChangeAspect="1"/>
          </p:cNvPicPr>
          <p:nvPr/>
        </p:nvPicPr>
        <p:blipFill>
          <a:blip r:embed="rId3"/>
          <a:stretch>
            <a:fillRect/>
          </a:stretch>
        </p:blipFill>
        <p:spPr>
          <a:xfrm>
            <a:off x="987973" y="1566042"/>
            <a:ext cx="9444487" cy="3683350"/>
          </a:xfrm>
          <a:prstGeom prst="rect">
            <a:avLst/>
          </a:prstGeom>
        </p:spPr>
      </p:pic>
      <p:pic>
        <p:nvPicPr>
          <p:cNvPr id="5" name="Picture 4"/>
          <p:cNvPicPr>
            <a:picLocks noChangeAspect="1"/>
          </p:cNvPicPr>
          <p:nvPr/>
        </p:nvPicPr>
        <p:blipFill rotWithShape="1">
          <a:blip r:embed="rId4"/>
          <a:srcRect r="49596"/>
          <a:stretch/>
        </p:blipFill>
        <p:spPr>
          <a:xfrm>
            <a:off x="2411413" y="1365249"/>
            <a:ext cx="5191704" cy="5292725"/>
          </a:xfrm>
          <a:prstGeom prst="rect">
            <a:avLst/>
          </a:prstGeom>
        </p:spPr>
      </p:pic>
    </p:spTree>
    <p:extLst>
      <p:ext uri="{BB962C8B-B14F-4D97-AF65-F5344CB8AC3E}">
        <p14:creationId xmlns:p14="http://schemas.microsoft.com/office/powerpoint/2010/main" val="176045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polysaccharide is glycogen most similar to?</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Amylose</a:t>
            </a:r>
          </a:p>
          <a:p>
            <a:pPr marL="514350" indent="-514350">
              <a:buFont typeface="+mj-lt"/>
              <a:buAutoNum type="alphaUcPeriod"/>
            </a:pPr>
            <a:r>
              <a:rPr lang="en-US" dirty="0" smtClean="0"/>
              <a:t>Amylopectin</a:t>
            </a:r>
          </a:p>
          <a:p>
            <a:pPr marL="514350" indent="-514350">
              <a:buFont typeface="+mj-lt"/>
              <a:buAutoNum type="alphaUcPeriod"/>
            </a:pPr>
            <a:r>
              <a:rPr lang="en-US" dirty="0" smtClean="0"/>
              <a:t>Cellulose</a:t>
            </a:r>
          </a:p>
          <a:p>
            <a:pPr marL="514350" indent="-514350">
              <a:buFont typeface="+mj-lt"/>
              <a:buAutoNum type="alphaUcPeriod"/>
            </a:pPr>
            <a:r>
              <a:rPr lang="en-US" dirty="0" smtClean="0"/>
              <a:t>Glucose</a:t>
            </a:r>
          </a:p>
          <a:p>
            <a:pPr marL="514350" indent="-514350">
              <a:buFont typeface="+mj-lt"/>
              <a:buAutoNum type="alphaUcPeriod"/>
            </a:pPr>
            <a:endParaRPr lang="en-US" dirty="0" smtClean="0"/>
          </a:p>
          <a:p>
            <a:pPr marL="514350" indent="-514350">
              <a:buFont typeface="+mj-lt"/>
              <a:buAutoNum type="alphaUcPeriod"/>
            </a:pPr>
            <a:endParaRPr lang="en-US" dirty="0"/>
          </a:p>
        </p:txBody>
      </p:sp>
    </p:spTree>
    <p:extLst>
      <p:ext uri="{BB962C8B-B14F-4D97-AF65-F5344CB8AC3E}">
        <p14:creationId xmlns:p14="http://schemas.microsoft.com/office/powerpoint/2010/main" val="269614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Tissue-Dependent Roles in Glycogen Metabolism</a:t>
            </a:r>
            <a:endParaRPr lang="en-US" dirty="0"/>
          </a:p>
        </p:txBody>
      </p:sp>
      <p:pic>
        <p:nvPicPr>
          <p:cNvPr id="4" name="Picture 2" descr="D:\Arun-Backup\project\Ferrier\Image_Bank\image_bank\images\jpg\figure_1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63" y="1690688"/>
            <a:ext cx="4198937"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60475" y="2708910"/>
            <a:ext cx="3780805" cy="923330"/>
          </a:xfrm>
          <a:prstGeom prst="rect">
            <a:avLst/>
          </a:prstGeom>
          <a:noFill/>
        </p:spPr>
        <p:txBody>
          <a:bodyPr wrap="square" rtlCol="0">
            <a:spAutoFit/>
          </a:bodyPr>
          <a:lstStyle/>
          <a:p>
            <a:r>
              <a:rPr lang="en-US" dirty="0" smtClean="0"/>
              <a:t>Once G6P is made, how come liver releases it, but muscle uses it for energy?</a:t>
            </a:r>
            <a:endParaRPr lang="en-US" dirty="0"/>
          </a:p>
        </p:txBody>
      </p:sp>
    </p:spTree>
    <p:extLst>
      <p:ext uri="{BB962C8B-B14F-4D97-AF65-F5344CB8AC3E}">
        <p14:creationId xmlns:p14="http://schemas.microsoft.com/office/powerpoint/2010/main" val="90905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Storage Diseases</a:t>
            </a:r>
            <a:endParaRPr lang="en-US" dirty="0"/>
          </a:p>
        </p:txBody>
      </p:sp>
      <p:pic>
        <p:nvPicPr>
          <p:cNvPr id="4" name="Picture 2" descr="D:\Arun-Backup\project\Ferrier\Image_Bank\image_bank\images\jpg\figure_11.8_(continu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97" y="1690688"/>
            <a:ext cx="11195833" cy="469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970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Remove Branch Points</a:t>
            </a:r>
            <a:endParaRPr lang="en-US" dirty="0"/>
          </a:p>
        </p:txBody>
      </p:sp>
      <p:pic>
        <p:nvPicPr>
          <p:cNvPr id="4" name="Picture 3"/>
          <p:cNvPicPr>
            <a:picLocks noChangeAspect="1"/>
          </p:cNvPicPr>
          <p:nvPr/>
        </p:nvPicPr>
        <p:blipFill>
          <a:blip r:embed="rId2"/>
          <a:stretch>
            <a:fillRect/>
          </a:stretch>
        </p:blipFill>
        <p:spPr>
          <a:xfrm>
            <a:off x="2571926" y="1608082"/>
            <a:ext cx="5395479" cy="5249917"/>
          </a:xfrm>
          <a:prstGeom prst="rect">
            <a:avLst/>
          </a:prstGeom>
        </p:spPr>
      </p:pic>
      <p:sp>
        <p:nvSpPr>
          <p:cNvPr id="5" name="TextBox 4"/>
          <p:cNvSpPr txBox="1"/>
          <p:nvPr/>
        </p:nvSpPr>
        <p:spPr>
          <a:xfrm>
            <a:off x="8858250" y="1800225"/>
            <a:ext cx="2386013" cy="923330"/>
          </a:xfrm>
          <a:prstGeom prst="rect">
            <a:avLst/>
          </a:prstGeom>
          <a:noFill/>
        </p:spPr>
        <p:txBody>
          <a:bodyPr wrap="square" rtlCol="0">
            <a:spAutoFit/>
          </a:bodyPr>
          <a:lstStyle/>
          <a:p>
            <a:r>
              <a:rPr lang="en-US" dirty="0" smtClean="0"/>
              <a:t>This is catalyzed by a </a:t>
            </a:r>
            <a:r>
              <a:rPr lang="en-US" smtClean="0"/>
              <a:t>single enzyme called AGL</a:t>
            </a:r>
            <a:endParaRPr lang="en-US"/>
          </a:p>
        </p:txBody>
      </p:sp>
    </p:spTree>
    <p:extLst>
      <p:ext uri="{BB962C8B-B14F-4D97-AF65-F5344CB8AC3E}">
        <p14:creationId xmlns:p14="http://schemas.microsoft.com/office/powerpoint/2010/main" val="917709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Cori’s Disease</a:t>
            </a:r>
            <a:endParaRPr lang="en-US" dirty="0"/>
          </a:p>
        </p:txBody>
      </p:sp>
      <p:sp>
        <p:nvSpPr>
          <p:cNvPr id="3" name="Content Placeholder 2"/>
          <p:cNvSpPr>
            <a:spLocks noGrp="1"/>
          </p:cNvSpPr>
          <p:nvPr>
            <p:ph idx="1"/>
          </p:nvPr>
        </p:nvSpPr>
        <p:spPr>
          <a:xfrm>
            <a:off x="838200" y="1825625"/>
            <a:ext cx="7144657" cy="4351338"/>
          </a:xfrm>
        </p:spPr>
        <p:txBody>
          <a:bodyPr>
            <a:normAutofit fontScale="92500" lnSpcReduction="20000"/>
          </a:bodyPr>
          <a:lstStyle/>
          <a:p>
            <a:r>
              <a:rPr lang="en-US" dirty="0" smtClean="0"/>
              <a:t>Mutations in debranching enzyme (</a:t>
            </a:r>
            <a:r>
              <a:rPr lang="en-US" i="1" dirty="0" smtClean="0"/>
              <a:t>AGL</a:t>
            </a:r>
            <a:r>
              <a:rPr lang="en-US" dirty="0" smtClean="0"/>
              <a:t>)</a:t>
            </a:r>
          </a:p>
          <a:p>
            <a:r>
              <a:rPr lang="en-US" dirty="0" smtClean="0"/>
              <a:t>Single gene in all tissues, </a:t>
            </a:r>
            <a:r>
              <a:rPr lang="en-US" u="sng" dirty="0" smtClean="0"/>
              <a:t>autosomal recessive</a:t>
            </a:r>
          </a:p>
          <a:p>
            <a:r>
              <a:rPr lang="en-US" dirty="0" smtClean="0"/>
              <a:t>Mutations result in:</a:t>
            </a:r>
          </a:p>
          <a:p>
            <a:pPr lvl="1"/>
            <a:r>
              <a:rPr lang="en-US" dirty="0" smtClean="0"/>
              <a:t>Buildup of highly branched glycogen</a:t>
            </a:r>
          </a:p>
          <a:p>
            <a:pPr lvl="1"/>
            <a:r>
              <a:rPr lang="en-US" dirty="0" smtClean="0"/>
              <a:t>Hypoglycemia</a:t>
            </a:r>
          </a:p>
          <a:p>
            <a:pPr lvl="1"/>
            <a:r>
              <a:rPr lang="en-US" dirty="0" smtClean="0"/>
              <a:t>Hepatomegaly (enlarged liver)</a:t>
            </a:r>
          </a:p>
          <a:p>
            <a:pPr lvl="1"/>
            <a:r>
              <a:rPr lang="en-US" dirty="0" smtClean="0"/>
              <a:t>Hyperlipidemia</a:t>
            </a:r>
          </a:p>
          <a:p>
            <a:pPr lvl="1"/>
            <a:r>
              <a:rPr lang="en-US" dirty="0" smtClean="0"/>
              <a:t>Poor muscle tone (</a:t>
            </a:r>
            <a:r>
              <a:rPr lang="en-US" dirty="0" err="1" smtClean="0"/>
              <a:t>hypotonia</a:t>
            </a:r>
            <a:r>
              <a:rPr lang="en-US" dirty="0" smtClean="0"/>
              <a:t>)</a:t>
            </a:r>
          </a:p>
          <a:p>
            <a:pPr lvl="1"/>
            <a:r>
              <a:rPr lang="en-US" dirty="0" smtClean="0"/>
              <a:t>Muscle degeneration (myopathy)</a:t>
            </a:r>
          </a:p>
          <a:p>
            <a:pPr lvl="1"/>
            <a:r>
              <a:rPr lang="en-US" dirty="0" smtClean="0"/>
              <a:t>Weakened hearts (cardiomyopathy)</a:t>
            </a:r>
          </a:p>
          <a:p>
            <a:r>
              <a:rPr lang="en-US" dirty="0" smtClean="0"/>
              <a:t>Can affect muscle/liver/heart differentially, unknown why</a:t>
            </a:r>
            <a:endParaRPr lang="en-US" dirty="0"/>
          </a:p>
        </p:txBody>
      </p:sp>
    </p:spTree>
    <p:extLst>
      <p:ext uri="{BB962C8B-B14F-4D97-AF65-F5344CB8AC3E}">
        <p14:creationId xmlns:p14="http://schemas.microsoft.com/office/powerpoint/2010/main" val="7655897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Storage Diseases</a:t>
            </a:r>
            <a:endParaRPr lang="en-US" dirty="0"/>
          </a:p>
        </p:txBody>
      </p:sp>
      <p:pic>
        <p:nvPicPr>
          <p:cNvPr id="4" name="Picture 3"/>
          <p:cNvPicPr>
            <a:picLocks noChangeAspect="1"/>
          </p:cNvPicPr>
          <p:nvPr/>
        </p:nvPicPr>
        <p:blipFill>
          <a:blip r:embed="rId2"/>
          <a:stretch>
            <a:fillRect/>
          </a:stretch>
        </p:blipFill>
        <p:spPr>
          <a:xfrm>
            <a:off x="1827536" y="1260274"/>
            <a:ext cx="6968122" cy="5597725"/>
          </a:xfrm>
          <a:prstGeom prst="rect">
            <a:avLst/>
          </a:prstGeom>
        </p:spPr>
      </p:pic>
      <p:sp>
        <p:nvSpPr>
          <p:cNvPr id="5" name="TextBox 4"/>
          <p:cNvSpPr txBox="1"/>
          <p:nvPr/>
        </p:nvSpPr>
        <p:spPr>
          <a:xfrm>
            <a:off x="4412343" y="1506022"/>
            <a:ext cx="698653" cy="369332"/>
          </a:xfrm>
          <a:prstGeom prst="rect">
            <a:avLst/>
          </a:prstGeom>
          <a:noFill/>
        </p:spPr>
        <p:txBody>
          <a:bodyPr wrap="none" rtlCol="0">
            <a:spAutoFit/>
          </a:bodyPr>
          <a:lstStyle/>
          <a:p>
            <a:r>
              <a:rPr lang="en-US" dirty="0" smtClean="0"/>
              <a:t>Cori’s</a:t>
            </a:r>
            <a:endParaRPr lang="en-US" dirty="0"/>
          </a:p>
        </p:txBody>
      </p:sp>
      <p:sp>
        <p:nvSpPr>
          <p:cNvPr id="6" name="TextBox 5"/>
          <p:cNvSpPr txBox="1"/>
          <p:nvPr/>
        </p:nvSpPr>
        <p:spPr>
          <a:xfrm>
            <a:off x="4406750" y="2121102"/>
            <a:ext cx="979948" cy="646331"/>
          </a:xfrm>
          <a:prstGeom prst="rect">
            <a:avLst/>
          </a:prstGeom>
          <a:noFill/>
        </p:spPr>
        <p:txBody>
          <a:bodyPr wrap="none" rtlCol="0">
            <a:spAutoFit/>
          </a:bodyPr>
          <a:lstStyle/>
          <a:p>
            <a:r>
              <a:rPr lang="en-US" dirty="0" err="1" smtClean="0"/>
              <a:t>Her’s</a:t>
            </a:r>
            <a:endParaRPr lang="en-US" dirty="0" smtClean="0"/>
          </a:p>
          <a:p>
            <a:r>
              <a:rPr lang="en-US" dirty="0" smtClean="0"/>
              <a:t>McArdle</a:t>
            </a:r>
            <a:endParaRPr lang="en-US" dirty="0"/>
          </a:p>
        </p:txBody>
      </p:sp>
      <p:sp>
        <p:nvSpPr>
          <p:cNvPr id="7" name="TextBox 6"/>
          <p:cNvSpPr txBox="1"/>
          <p:nvPr/>
        </p:nvSpPr>
        <p:spPr>
          <a:xfrm>
            <a:off x="8795658" y="4194629"/>
            <a:ext cx="1549463" cy="369332"/>
          </a:xfrm>
          <a:prstGeom prst="rect">
            <a:avLst/>
          </a:prstGeom>
          <a:noFill/>
        </p:spPr>
        <p:txBody>
          <a:bodyPr wrap="none" rtlCol="0">
            <a:spAutoFit/>
          </a:bodyPr>
          <a:lstStyle/>
          <a:p>
            <a:r>
              <a:rPr lang="en-US" dirty="0" err="1" smtClean="0"/>
              <a:t>Tarui’s</a:t>
            </a:r>
            <a:r>
              <a:rPr lang="en-US" dirty="0" smtClean="0"/>
              <a:t> Disease</a:t>
            </a:r>
            <a:endParaRPr lang="en-US" dirty="0"/>
          </a:p>
        </p:txBody>
      </p:sp>
      <p:sp>
        <p:nvSpPr>
          <p:cNvPr id="8" name="TextBox 7"/>
          <p:cNvSpPr txBox="1"/>
          <p:nvPr/>
        </p:nvSpPr>
        <p:spPr>
          <a:xfrm>
            <a:off x="8749037" y="2191375"/>
            <a:ext cx="2071914" cy="646331"/>
          </a:xfrm>
          <a:prstGeom prst="rect">
            <a:avLst/>
          </a:prstGeom>
          <a:noFill/>
        </p:spPr>
        <p:txBody>
          <a:bodyPr wrap="none" rtlCol="0">
            <a:spAutoFit/>
          </a:bodyPr>
          <a:lstStyle/>
          <a:p>
            <a:r>
              <a:rPr lang="en-US" dirty="0" smtClean="0"/>
              <a:t>G6Pase deficiency:</a:t>
            </a:r>
          </a:p>
          <a:p>
            <a:r>
              <a:rPr lang="en-US" dirty="0" smtClean="0"/>
              <a:t>von </a:t>
            </a:r>
            <a:r>
              <a:rPr lang="en-US" dirty="0" err="1" smtClean="0"/>
              <a:t>Gierke’s</a:t>
            </a:r>
            <a:r>
              <a:rPr lang="en-US" dirty="0" smtClean="0"/>
              <a:t> disease</a:t>
            </a:r>
            <a:endParaRPr lang="en-US" dirty="0"/>
          </a:p>
        </p:txBody>
      </p:sp>
    </p:spTree>
    <p:extLst>
      <p:ext uri="{BB962C8B-B14F-4D97-AF65-F5344CB8AC3E}">
        <p14:creationId xmlns:p14="http://schemas.microsoft.com/office/powerpoint/2010/main" val="17072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would muscle PFK1 deficiency be a glycogen storage disease?</a:t>
            </a:r>
            <a:endParaRPr lang="en-US" dirty="0"/>
          </a:p>
        </p:txBody>
      </p:sp>
      <p:sp>
        <p:nvSpPr>
          <p:cNvPr id="3" name="Content Placeholder 2"/>
          <p:cNvSpPr>
            <a:spLocks noGrp="1"/>
          </p:cNvSpPr>
          <p:nvPr>
            <p:ph idx="1"/>
          </p:nvPr>
        </p:nvSpPr>
        <p:spPr/>
        <p:txBody>
          <a:bodyPr/>
          <a:lstStyle/>
          <a:p>
            <a:r>
              <a:rPr lang="en-US" dirty="0" smtClean="0"/>
              <a:t>Discuss amongst yourselves</a:t>
            </a:r>
          </a:p>
          <a:p>
            <a:r>
              <a:rPr lang="en-US" dirty="0" smtClean="0"/>
              <a:t>Would this be similar to liver PFK1 deficiency</a:t>
            </a:r>
            <a:endParaRPr lang="en-US" dirty="0"/>
          </a:p>
        </p:txBody>
      </p:sp>
    </p:spTree>
    <p:extLst>
      <p:ext uri="{BB962C8B-B14F-4D97-AF65-F5344CB8AC3E}">
        <p14:creationId xmlns:p14="http://schemas.microsoft.com/office/powerpoint/2010/main" val="828939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Regulation of </a:t>
            </a:r>
            <a:r>
              <a:rPr lang="en-US" dirty="0" err="1" smtClean="0"/>
              <a:t>Glycogenolysis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9919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Evaluate how </a:t>
            </a:r>
            <a:r>
              <a:rPr lang="en-US" dirty="0"/>
              <a:t>the structure of glycogen allows for compact but accessible storage of glucose molecules</a:t>
            </a:r>
            <a:r>
              <a:rPr lang="en-US" dirty="0" smtClean="0"/>
              <a:t>.</a:t>
            </a:r>
          </a:p>
          <a:p>
            <a:r>
              <a:rPr lang="en-US" dirty="0" smtClean="0"/>
              <a:t>Understand </a:t>
            </a:r>
            <a:r>
              <a:rPr lang="en-US" dirty="0"/>
              <a:t>how glycogen synthesis and glycolysis are regulated by intracellular metabolites</a:t>
            </a:r>
            <a:r>
              <a:rPr lang="en-US" dirty="0" smtClean="0"/>
              <a:t>.</a:t>
            </a:r>
          </a:p>
          <a:p>
            <a:r>
              <a:rPr lang="en-US" dirty="0" smtClean="0"/>
              <a:t>Explain </a:t>
            </a:r>
            <a:r>
              <a:rPr lang="en-US" dirty="0"/>
              <a:t>how protein phosphorylation regulates glycogen synthase and glycogen phosphorylase activities and how extracellular signals affect glycogen </a:t>
            </a:r>
            <a:r>
              <a:rPr lang="en-US" dirty="0" smtClean="0"/>
              <a:t>metabolism.</a:t>
            </a:r>
          </a:p>
          <a:p>
            <a:r>
              <a:rPr lang="en-US" dirty="0" smtClean="0"/>
              <a:t>Assess </a:t>
            </a:r>
            <a:r>
              <a:rPr lang="en-US" dirty="0"/>
              <a:t>the tissue-specific roles of insulin, adrenaline and glucagon in glycogen storage</a:t>
            </a:r>
            <a:r>
              <a:rPr lang="en-US" dirty="0" smtClean="0"/>
              <a:t>.</a:t>
            </a:r>
          </a:p>
          <a:p>
            <a:r>
              <a:rPr lang="en-US" dirty="0" smtClean="0"/>
              <a:t>Distinguish </a:t>
            </a:r>
            <a:r>
              <a:rPr lang="en-US" dirty="0"/>
              <a:t>between the functions of glycogen in liver, adipose and muscle and evaluate how alterations in glycogen metabolism affect the physiological functions of these tissues</a:t>
            </a:r>
            <a:r>
              <a:rPr lang="en-US" dirty="0" smtClean="0"/>
              <a:t>.</a:t>
            </a:r>
          </a:p>
          <a:p>
            <a:r>
              <a:rPr lang="en-US" dirty="0" smtClean="0"/>
              <a:t>Explain </a:t>
            </a:r>
            <a:r>
              <a:rPr lang="en-US" dirty="0"/>
              <a:t>how glycogen storage diseases can occur and how specific genes result in different </a:t>
            </a:r>
            <a:r>
              <a:rPr lang="en-US" dirty="0" err="1"/>
              <a:t>pathophysiologies</a:t>
            </a:r>
            <a:r>
              <a:rPr lang="en-US" dirty="0"/>
              <a:t> depending on both the gene, and tissue where it is expressed</a:t>
            </a:r>
            <a:endParaRPr lang="en-US" dirty="0"/>
          </a:p>
        </p:txBody>
      </p:sp>
    </p:spTree>
    <p:extLst>
      <p:ext uri="{BB962C8B-B14F-4D97-AF65-F5344CB8AC3E}">
        <p14:creationId xmlns:p14="http://schemas.microsoft.com/office/powerpoint/2010/main" val="147138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Phosphorylase Releases Most Glucose Molecules</a:t>
            </a:r>
            <a:endParaRPr lang="en-US" dirty="0"/>
          </a:p>
        </p:txBody>
      </p:sp>
      <p:pic>
        <p:nvPicPr>
          <p:cNvPr id="4" name="Picture 2" descr="D:\Arun-Backup\project\Ferrier\Image_Bank\image_bank\images\jpg\figure_11.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2133600"/>
            <a:ext cx="2476500"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600825" y="2886075"/>
            <a:ext cx="4257675" cy="1477328"/>
          </a:xfrm>
          <a:prstGeom prst="rect">
            <a:avLst/>
          </a:prstGeom>
          <a:noFill/>
        </p:spPr>
        <p:txBody>
          <a:bodyPr wrap="square" rtlCol="0">
            <a:spAutoFit/>
          </a:bodyPr>
          <a:lstStyle/>
          <a:p>
            <a:r>
              <a:rPr lang="en-US" dirty="0" smtClean="0"/>
              <a:t>Note that muscle and liver have different isoforms of glycogen phosphorylase and therefore can be regulated differently.</a:t>
            </a:r>
          </a:p>
          <a:p>
            <a:endParaRPr lang="en-US" dirty="0"/>
          </a:p>
          <a:p>
            <a:r>
              <a:rPr lang="en-US" dirty="0" smtClean="0"/>
              <a:t>Why are these differences advantageous?</a:t>
            </a:r>
            <a:endParaRPr lang="en-US" dirty="0"/>
          </a:p>
        </p:txBody>
      </p:sp>
    </p:spTree>
    <p:extLst>
      <p:ext uri="{BB962C8B-B14F-4D97-AF65-F5344CB8AC3E}">
        <p14:creationId xmlns:p14="http://schemas.microsoft.com/office/powerpoint/2010/main" val="7249389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Glucagon and Epinephrine</a:t>
            </a:r>
            <a:endParaRPr lang="en-US" dirty="0"/>
          </a:p>
        </p:txBody>
      </p:sp>
      <p:sp>
        <p:nvSpPr>
          <p:cNvPr id="3" name="Text Placeholder 2"/>
          <p:cNvSpPr>
            <a:spLocks noGrp="1"/>
          </p:cNvSpPr>
          <p:nvPr>
            <p:ph type="body" idx="1"/>
          </p:nvPr>
        </p:nvSpPr>
        <p:spPr/>
        <p:txBody>
          <a:bodyPr/>
          <a:lstStyle/>
          <a:p>
            <a:r>
              <a:rPr lang="en-US" dirty="0" smtClean="0"/>
              <a:t>Quick review</a:t>
            </a:r>
            <a:endParaRPr lang="en-US" dirty="0"/>
          </a:p>
        </p:txBody>
      </p:sp>
    </p:spTree>
    <p:extLst>
      <p:ext uri="{BB962C8B-B14F-4D97-AF65-F5344CB8AC3E}">
        <p14:creationId xmlns:p14="http://schemas.microsoft.com/office/powerpoint/2010/main" val="8851661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Physiology of Glucagon vs Adrenaline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631" y="2026920"/>
            <a:ext cx="4120896" cy="37978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718" y="2026920"/>
            <a:ext cx="4120896" cy="3797808"/>
          </a:xfrm>
          <a:prstGeom prst="rect">
            <a:avLst/>
          </a:prstGeom>
        </p:spPr>
      </p:pic>
      <p:sp>
        <p:nvSpPr>
          <p:cNvPr id="7" name="TextBox 6"/>
          <p:cNvSpPr txBox="1"/>
          <p:nvPr/>
        </p:nvSpPr>
        <p:spPr>
          <a:xfrm>
            <a:off x="3275555" y="1842254"/>
            <a:ext cx="1063048" cy="369332"/>
          </a:xfrm>
          <a:prstGeom prst="rect">
            <a:avLst/>
          </a:prstGeom>
          <a:noFill/>
        </p:spPr>
        <p:txBody>
          <a:bodyPr wrap="none" rtlCol="0">
            <a:spAutoFit/>
          </a:bodyPr>
          <a:lstStyle/>
          <a:p>
            <a:r>
              <a:rPr lang="en-US" dirty="0" smtClean="0"/>
              <a:t>Glucagon</a:t>
            </a:r>
            <a:endParaRPr lang="en-US" dirty="0"/>
          </a:p>
        </p:txBody>
      </p:sp>
      <p:sp>
        <p:nvSpPr>
          <p:cNvPr id="8" name="TextBox 7"/>
          <p:cNvSpPr txBox="1"/>
          <p:nvPr/>
        </p:nvSpPr>
        <p:spPr>
          <a:xfrm>
            <a:off x="8159767" y="1842254"/>
            <a:ext cx="1322798" cy="369332"/>
          </a:xfrm>
          <a:prstGeom prst="rect">
            <a:avLst/>
          </a:prstGeom>
          <a:noFill/>
        </p:spPr>
        <p:txBody>
          <a:bodyPr wrap="none" rtlCol="0">
            <a:spAutoFit/>
          </a:bodyPr>
          <a:lstStyle/>
          <a:p>
            <a:r>
              <a:rPr lang="en-US" smtClean="0"/>
              <a:t>Epinephrine</a:t>
            </a:r>
            <a:endParaRPr lang="en-US"/>
          </a:p>
        </p:txBody>
      </p:sp>
      <p:sp>
        <p:nvSpPr>
          <p:cNvPr id="9" name="TextBox 8"/>
          <p:cNvSpPr txBox="1"/>
          <p:nvPr/>
        </p:nvSpPr>
        <p:spPr>
          <a:xfrm>
            <a:off x="2771507" y="6160960"/>
            <a:ext cx="2071144" cy="369332"/>
          </a:xfrm>
          <a:prstGeom prst="rect">
            <a:avLst/>
          </a:prstGeom>
          <a:noFill/>
        </p:spPr>
        <p:txBody>
          <a:bodyPr wrap="none" rtlCol="0">
            <a:spAutoFit/>
          </a:bodyPr>
          <a:lstStyle/>
          <a:p>
            <a:r>
              <a:rPr lang="en-US" dirty="0" smtClean="0"/>
              <a:t>Raise Blood Glucose</a:t>
            </a:r>
            <a:endParaRPr lang="en-US" dirty="0"/>
          </a:p>
        </p:txBody>
      </p:sp>
      <p:sp>
        <p:nvSpPr>
          <p:cNvPr id="10" name="TextBox 9"/>
          <p:cNvSpPr txBox="1"/>
          <p:nvPr/>
        </p:nvSpPr>
        <p:spPr>
          <a:xfrm>
            <a:off x="7486762" y="6160960"/>
            <a:ext cx="2668808" cy="369332"/>
          </a:xfrm>
          <a:prstGeom prst="rect">
            <a:avLst/>
          </a:prstGeom>
          <a:noFill/>
        </p:spPr>
        <p:txBody>
          <a:bodyPr wrap="none" rtlCol="0">
            <a:spAutoFit/>
          </a:bodyPr>
          <a:lstStyle/>
          <a:p>
            <a:r>
              <a:rPr lang="en-US" smtClean="0"/>
              <a:t>Provide Glucose to Muscle</a:t>
            </a:r>
            <a:endParaRPr lang="en-US"/>
          </a:p>
        </p:txBody>
      </p:sp>
    </p:spTree>
    <p:extLst>
      <p:ext uri="{BB962C8B-B14F-4D97-AF65-F5344CB8AC3E}">
        <p14:creationId xmlns:p14="http://schemas.microsoft.com/office/powerpoint/2010/main" val="2020513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Glucagon</a:t>
            </a:r>
            <a:endParaRPr lang="en-US" dirty="0"/>
          </a:p>
        </p:txBody>
      </p:sp>
      <p:pic>
        <p:nvPicPr>
          <p:cNvPr id="6" name="Picture 5"/>
          <p:cNvPicPr>
            <a:picLocks noChangeAspect="1"/>
          </p:cNvPicPr>
          <p:nvPr/>
        </p:nvPicPr>
        <p:blipFill>
          <a:blip r:embed="rId2"/>
          <a:stretch>
            <a:fillRect/>
          </a:stretch>
        </p:blipFill>
        <p:spPr>
          <a:xfrm>
            <a:off x="3813629" y="649514"/>
            <a:ext cx="6248400" cy="5588000"/>
          </a:xfrm>
          <a:prstGeom prst="rect">
            <a:avLst/>
          </a:prstGeom>
        </p:spPr>
      </p:pic>
    </p:spTree>
    <p:extLst>
      <p:ext uri="{BB962C8B-B14F-4D97-AF65-F5344CB8AC3E}">
        <p14:creationId xmlns:p14="http://schemas.microsoft.com/office/powerpoint/2010/main" val="863560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Adrenaline Release</a:t>
            </a:r>
            <a:endParaRPr lang="en-US" dirty="0"/>
          </a:p>
        </p:txBody>
      </p:sp>
      <p:pic>
        <p:nvPicPr>
          <p:cNvPr id="4" name="Picture 3"/>
          <p:cNvPicPr>
            <a:picLocks noChangeAspect="1"/>
          </p:cNvPicPr>
          <p:nvPr/>
        </p:nvPicPr>
        <p:blipFill>
          <a:blip r:embed="rId2"/>
          <a:stretch>
            <a:fillRect/>
          </a:stretch>
        </p:blipFill>
        <p:spPr>
          <a:xfrm>
            <a:off x="2741386" y="1374095"/>
            <a:ext cx="6311900" cy="5358540"/>
          </a:xfrm>
          <a:prstGeom prst="rect">
            <a:avLst/>
          </a:prstGeom>
        </p:spPr>
      </p:pic>
    </p:spTree>
    <p:extLst>
      <p:ext uri="{BB962C8B-B14F-4D97-AF65-F5344CB8AC3E}">
        <p14:creationId xmlns:p14="http://schemas.microsoft.com/office/powerpoint/2010/main" val="999060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Two Hormones that Stimulate </a:t>
            </a:r>
            <a:r>
              <a:rPr lang="en-US" dirty="0" err="1" smtClean="0"/>
              <a:t>Glycogenolysis</a:t>
            </a:r>
            <a:r>
              <a:rPr lang="en-US" dirty="0" smtClean="0"/>
              <a:t> and Gluconeogenesis</a:t>
            </a:r>
            <a:endParaRPr lang="en-US" dirty="0"/>
          </a:p>
        </p:txBody>
      </p:sp>
      <p:sp>
        <p:nvSpPr>
          <p:cNvPr id="7" name="Text Placeholder 6"/>
          <p:cNvSpPr>
            <a:spLocks noGrp="1"/>
          </p:cNvSpPr>
          <p:nvPr>
            <p:ph type="body" idx="1"/>
          </p:nvPr>
        </p:nvSpPr>
        <p:spPr/>
        <p:txBody>
          <a:bodyPr/>
          <a:lstStyle/>
          <a:p>
            <a:r>
              <a:rPr lang="en-US" dirty="0" smtClean="0"/>
              <a:t>Glucagon</a:t>
            </a:r>
            <a:endParaRPr lang="en-US" dirty="0"/>
          </a:p>
        </p:txBody>
      </p:sp>
      <p:sp>
        <p:nvSpPr>
          <p:cNvPr id="8" name="Content Placeholder 7"/>
          <p:cNvSpPr>
            <a:spLocks noGrp="1"/>
          </p:cNvSpPr>
          <p:nvPr>
            <p:ph sz="half" idx="2"/>
          </p:nvPr>
        </p:nvSpPr>
        <p:spPr/>
        <p:txBody>
          <a:bodyPr/>
          <a:lstStyle/>
          <a:p>
            <a:r>
              <a:rPr lang="en-US" dirty="0" smtClean="0">
                <a:solidFill>
                  <a:srgbClr val="FF0000"/>
                </a:solidFill>
              </a:rPr>
              <a:t>Released by low glucose from alpha cells of the pancreas</a:t>
            </a:r>
          </a:p>
          <a:p>
            <a:r>
              <a:rPr lang="en-US" dirty="0" smtClean="0">
                <a:solidFill>
                  <a:srgbClr val="FF0000"/>
                </a:solidFill>
              </a:rPr>
              <a:t>Receptors in liver</a:t>
            </a:r>
          </a:p>
          <a:p>
            <a:r>
              <a:rPr lang="en-US" dirty="0" smtClean="0"/>
              <a:t>Activates </a:t>
            </a:r>
            <a:r>
              <a:rPr lang="en-US" dirty="0" err="1" smtClean="0"/>
              <a:t>cAMP</a:t>
            </a:r>
            <a:r>
              <a:rPr lang="en-US" dirty="0" smtClean="0"/>
              <a:t>/PKA signaling</a:t>
            </a:r>
            <a:endParaRPr lang="en-US" dirty="0"/>
          </a:p>
        </p:txBody>
      </p:sp>
      <p:sp>
        <p:nvSpPr>
          <p:cNvPr id="9" name="Text Placeholder 8"/>
          <p:cNvSpPr>
            <a:spLocks noGrp="1"/>
          </p:cNvSpPr>
          <p:nvPr>
            <p:ph type="body" sz="quarter" idx="3"/>
          </p:nvPr>
        </p:nvSpPr>
        <p:spPr/>
        <p:txBody>
          <a:bodyPr/>
          <a:lstStyle/>
          <a:p>
            <a:r>
              <a:rPr lang="en-US" dirty="0" smtClean="0"/>
              <a:t>Epinephrine</a:t>
            </a:r>
            <a:endParaRPr lang="en-US" dirty="0"/>
          </a:p>
        </p:txBody>
      </p:sp>
      <p:sp>
        <p:nvSpPr>
          <p:cNvPr id="10" name="Content Placeholder 9"/>
          <p:cNvSpPr>
            <a:spLocks noGrp="1"/>
          </p:cNvSpPr>
          <p:nvPr>
            <p:ph sz="quarter" idx="4"/>
          </p:nvPr>
        </p:nvSpPr>
        <p:spPr/>
        <p:txBody>
          <a:bodyPr/>
          <a:lstStyle/>
          <a:p>
            <a:r>
              <a:rPr lang="en-US" dirty="0" smtClean="0">
                <a:solidFill>
                  <a:srgbClr val="FF0000"/>
                </a:solidFill>
              </a:rPr>
              <a:t>Neuronal release from adrenals in response to short term stress</a:t>
            </a:r>
          </a:p>
          <a:p>
            <a:r>
              <a:rPr lang="en-US" dirty="0" smtClean="0">
                <a:solidFill>
                  <a:srgbClr val="FF0000"/>
                </a:solidFill>
              </a:rPr>
              <a:t>Receptors in muscle, liver and fat</a:t>
            </a:r>
          </a:p>
          <a:p>
            <a:r>
              <a:rPr lang="en-US" dirty="0" smtClean="0"/>
              <a:t>Activates </a:t>
            </a:r>
            <a:r>
              <a:rPr lang="en-US" dirty="0" err="1" smtClean="0"/>
              <a:t>cAMP</a:t>
            </a:r>
            <a:r>
              <a:rPr lang="en-US" dirty="0" smtClean="0"/>
              <a:t>/PKA signaling</a:t>
            </a:r>
            <a:endParaRPr lang="en-US" dirty="0"/>
          </a:p>
        </p:txBody>
      </p:sp>
    </p:spTree>
    <p:extLst>
      <p:ext uri="{BB962C8B-B14F-4D97-AF65-F5344CB8AC3E}">
        <p14:creationId xmlns:p14="http://schemas.microsoft.com/office/powerpoint/2010/main" val="1354324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Adrenergic Signaling Effects on Glucose/Glycogen</a:t>
            </a:r>
            <a:endParaRPr lang="en-US" dirty="0"/>
          </a:p>
        </p:txBody>
      </p:sp>
      <p:sp>
        <p:nvSpPr>
          <p:cNvPr id="3" name="Text Placeholder 2"/>
          <p:cNvSpPr>
            <a:spLocks noGrp="1"/>
          </p:cNvSpPr>
          <p:nvPr>
            <p:ph type="body" idx="1"/>
          </p:nvPr>
        </p:nvSpPr>
        <p:spPr/>
        <p:txBody>
          <a:bodyPr/>
          <a:lstStyle/>
          <a:p>
            <a:r>
              <a:rPr lang="en-US" dirty="0" smtClean="0"/>
              <a:t>Glucagon</a:t>
            </a:r>
            <a:endParaRPr lang="en-US" dirty="0"/>
          </a:p>
        </p:txBody>
      </p:sp>
      <p:sp>
        <p:nvSpPr>
          <p:cNvPr id="4" name="Content Placeholder 3"/>
          <p:cNvSpPr>
            <a:spLocks noGrp="1"/>
          </p:cNvSpPr>
          <p:nvPr>
            <p:ph sz="half" idx="2"/>
          </p:nvPr>
        </p:nvSpPr>
        <p:spPr/>
        <p:txBody>
          <a:bodyPr>
            <a:normAutofit/>
          </a:bodyPr>
          <a:lstStyle/>
          <a:p>
            <a:r>
              <a:rPr lang="en-US" sz="2600" dirty="0" smtClean="0"/>
              <a:t>Liver</a:t>
            </a:r>
          </a:p>
          <a:p>
            <a:pPr lvl="1"/>
            <a:r>
              <a:rPr lang="en-US" sz="2200" dirty="0" smtClean="0"/>
              <a:t>Blocks glycolysis (PFK2/PK)</a:t>
            </a:r>
          </a:p>
          <a:p>
            <a:pPr lvl="1"/>
            <a:r>
              <a:rPr lang="en-US" sz="2200" dirty="0" smtClean="0"/>
              <a:t>Stimulates gluconeogenesis (</a:t>
            </a:r>
            <a:r>
              <a:rPr lang="en-US" sz="2200" dirty="0" err="1" smtClean="0"/>
              <a:t>FBPase</a:t>
            </a:r>
            <a:r>
              <a:rPr lang="en-US" sz="2200" dirty="0" smtClean="0"/>
              <a:t>)</a:t>
            </a:r>
          </a:p>
          <a:p>
            <a:pPr lvl="1"/>
            <a:r>
              <a:rPr lang="en-US" sz="2200" dirty="0"/>
              <a:t>Blocks glycogenesis (GS/</a:t>
            </a:r>
            <a:r>
              <a:rPr lang="en-US" sz="2200" dirty="0" err="1"/>
              <a:t>PhA</a:t>
            </a:r>
            <a:r>
              <a:rPr lang="en-US" sz="2200" dirty="0" smtClean="0"/>
              <a:t>)</a:t>
            </a:r>
          </a:p>
          <a:p>
            <a:pPr lvl="1"/>
            <a:r>
              <a:rPr lang="en-US" sz="2200" dirty="0" smtClean="0"/>
              <a:t>Stimulates </a:t>
            </a:r>
            <a:r>
              <a:rPr lang="en-US" sz="2200" dirty="0" err="1" smtClean="0"/>
              <a:t>glycogenolysis</a:t>
            </a:r>
            <a:r>
              <a:rPr lang="en-US" sz="2200" dirty="0" smtClean="0"/>
              <a:t> (GS/</a:t>
            </a:r>
            <a:r>
              <a:rPr lang="en-US" sz="2200" dirty="0" err="1" smtClean="0"/>
              <a:t>PhA</a:t>
            </a:r>
            <a:r>
              <a:rPr lang="en-US" sz="2200" dirty="0" smtClean="0"/>
              <a:t>)</a:t>
            </a:r>
          </a:p>
          <a:p>
            <a:r>
              <a:rPr lang="en-US" sz="2600" dirty="0" smtClean="0"/>
              <a:t>Muscle/Fat</a:t>
            </a:r>
          </a:p>
          <a:p>
            <a:pPr lvl="1"/>
            <a:r>
              <a:rPr lang="en-US" sz="2000" dirty="0" smtClean="0">
                <a:solidFill>
                  <a:srgbClr val="FF0000"/>
                </a:solidFill>
              </a:rPr>
              <a:t>Very little effect on anything almost no Glucagon receptors</a:t>
            </a:r>
            <a:endParaRPr lang="en-US" sz="2000" dirty="0">
              <a:solidFill>
                <a:srgbClr val="FF0000"/>
              </a:solidFill>
            </a:endParaRPr>
          </a:p>
        </p:txBody>
      </p:sp>
      <p:sp>
        <p:nvSpPr>
          <p:cNvPr id="5" name="Text Placeholder 4"/>
          <p:cNvSpPr>
            <a:spLocks noGrp="1"/>
          </p:cNvSpPr>
          <p:nvPr>
            <p:ph type="body" sz="quarter" idx="3"/>
          </p:nvPr>
        </p:nvSpPr>
        <p:spPr/>
        <p:txBody>
          <a:bodyPr/>
          <a:lstStyle/>
          <a:p>
            <a:r>
              <a:rPr lang="en-US" dirty="0" smtClean="0"/>
              <a:t>Epinephrine</a:t>
            </a:r>
            <a:endParaRPr lang="en-US" dirty="0"/>
          </a:p>
        </p:txBody>
      </p:sp>
      <p:sp>
        <p:nvSpPr>
          <p:cNvPr id="6" name="Content Placeholder 5"/>
          <p:cNvSpPr>
            <a:spLocks noGrp="1"/>
          </p:cNvSpPr>
          <p:nvPr>
            <p:ph sz="quarter" idx="4"/>
          </p:nvPr>
        </p:nvSpPr>
        <p:spPr>
          <a:xfrm>
            <a:off x="6172200" y="2693758"/>
            <a:ext cx="5183188" cy="3684588"/>
          </a:xfrm>
        </p:spPr>
        <p:txBody>
          <a:bodyPr>
            <a:normAutofit fontScale="92500" lnSpcReduction="10000"/>
          </a:bodyPr>
          <a:lstStyle/>
          <a:p>
            <a:r>
              <a:rPr lang="en-US" dirty="0"/>
              <a:t>Liver</a:t>
            </a:r>
          </a:p>
          <a:p>
            <a:pPr lvl="1"/>
            <a:r>
              <a:rPr lang="en-US" dirty="0"/>
              <a:t>Blocks glycolysis (PFK2/PK</a:t>
            </a:r>
            <a:r>
              <a:rPr lang="en-US" dirty="0" smtClean="0"/>
              <a:t>)</a:t>
            </a:r>
          </a:p>
          <a:p>
            <a:pPr lvl="1"/>
            <a:r>
              <a:rPr lang="en-US" dirty="0" smtClean="0"/>
              <a:t>Stimulates </a:t>
            </a:r>
            <a:r>
              <a:rPr lang="en-US" dirty="0"/>
              <a:t>gluconeogenesis (</a:t>
            </a:r>
            <a:r>
              <a:rPr lang="en-US" dirty="0" err="1"/>
              <a:t>FBPase</a:t>
            </a:r>
            <a:r>
              <a:rPr lang="en-US" dirty="0"/>
              <a:t>)</a:t>
            </a:r>
          </a:p>
          <a:p>
            <a:pPr lvl="1"/>
            <a:r>
              <a:rPr lang="en-US" dirty="0"/>
              <a:t>Blocks glycogenesis (GS/</a:t>
            </a:r>
            <a:r>
              <a:rPr lang="en-US" dirty="0" err="1"/>
              <a:t>PhA</a:t>
            </a:r>
            <a:r>
              <a:rPr lang="en-US" dirty="0" smtClean="0"/>
              <a:t>)</a:t>
            </a:r>
          </a:p>
          <a:p>
            <a:pPr lvl="1"/>
            <a:r>
              <a:rPr lang="en-US" dirty="0" smtClean="0"/>
              <a:t>Stimulates </a:t>
            </a:r>
            <a:r>
              <a:rPr lang="en-US" dirty="0" err="1"/>
              <a:t>glycogenolysis</a:t>
            </a:r>
            <a:r>
              <a:rPr lang="en-US" dirty="0"/>
              <a:t> (GS/</a:t>
            </a:r>
            <a:r>
              <a:rPr lang="en-US" dirty="0" err="1"/>
              <a:t>PhA</a:t>
            </a:r>
            <a:r>
              <a:rPr lang="en-US" dirty="0" smtClean="0"/>
              <a:t>)</a:t>
            </a:r>
            <a:endParaRPr lang="en-US" dirty="0"/>
          </a:p>
          <a:p>
            <a:r>
              <a:rPr lang="en-US" dirty="0" smtClean="0"/>
              <a:t>Muscle/Fat</a:t>
            </a:r>
          </a:p>
          <a:p>
            <a:pPr lvl="1"/>
            <a:r>
              <a:rPr lang="en-US" smtClean="0">
                <a:solidFill>
                  <a:srgbClr val="FF0000"/>
                </a:solidFill>
              </a:rPr>
              <a:t>Positive effect </a:t>
            </a:r>
            <a:r>
              <a:rPr lang="en-US" dirty="0" smtClean="0">
                <a:solidFill>
                  <a:srgbClr val="FF0000"/>
                </a:solidFill>
              </a:rPr>
              <a:t>on glycolysis</a:t>
            </a:r>
          </a:p>
          <a:p>
            <a:pPr lvl="1"/>
            <a:r>
              <a:rPr lang="en-US" dirty="0" smtClean="0">
                <a:solidFill>
                  <a:srgbClr val="FF0000"/>
                </a:solidFill>
              </a:rPr>
              <a:t>No appreciable gluconeogenesis</a:t>
            </a:r>
          </a:p>
          <a:p>
            <a:pPr lvl="1"/>
            <a:r>
              <a:rPr lang="en-US" dirty="0">
                <a:solidFill>
                  <a:srgbClr val="FF0000"/>
                </a:solidFill>
              </a:rPr>
              <a:t>Blocks glycogenesis (GS/</a:t>
            </a:r>
            <a:r>
              <a:rPr lang="en-US" dirty="0" err="1">
                <a:solidFill>
                  <a:srgbClr val="FF0000"/>
                </a:solidFill>
              </a:rPr>
              <a:t>PhA</a:t>
            </a:r>
            <a:r>
              <a:rPr lang="en-US" dirty="0">
                <a:solidFill>
                  <a:srgbClr val="FF0000"/>
                </a:solidFill>
              </a:rPr>
              <a:t>)</a:t>
            </a:r>
          </a:p>
          <a:p>
            <a:pPr lvl="1"/>
            <a:r>
              <a:rPr lang="en-US" dirty="0">
                <a:solidFill>
                  <a:srgbClr val="FF0000"/>
                </a:solidFill>
              </a:rPr>
              <a:t>Stimulates </a:t>
            </a:r>
            <a:r>
              <a:rPr lang="en-US" dirty="0" err="1">
                <a:solidFill>
                  <a:srgbClr val="FF0000"/>
                </a:solidFill>
              </a:rPr>
              <a:t>glycogenolysis</a:t>
            </a:r>
            <a:r>
              <a:rPr lang="en-US" dirty="0">
                <a:solidFill>
                  <a:srgbClr val="FF0000"/>
                </a:solidFill>
              </a:rPr>
              <a:t> (GS/</a:t>
            </a:r>
            <a:r>
              <a:rPr lang="en-US" dirty="0" err="1">
                <a:solidFill>
                  <a:srgbClr val="FF0000"/>
                </a:solidFill>
              </a:rPr>
              <a:t>PhA</a:t>
            </a:r>
            <a:r>
              <a:rPr lang="en-US" dirty="0">
                <a:solidFill>
                  <a:srgbClr val="FF0000"/>
                </a:solidFill>
              </a:rPr>
              <a:t>)</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967480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Why is there no effect of adrenaline on glycolysis in muscle</a:t>
            </a:r>
            <a:endParaRPr lang="en-US" dirty="0"/>
          </a:p>
        </p:txBody>
      </p:sp>
      <p:sp>
        <p:nvSpPr>
          <p:cNvPr id="9" name="Content Placeholder 2"/>
          <p:cNvSpPr>
            <a:spLocks noGrp="1"/>
          </p:cNvSpPr>
          <p:nvPr>
            <p:ph idx="1"/>
          </p:nvPr>
        </p:nvSpPr>
        <p:spPr/>
        <p:txBody>
          <a:bodyPr/>
          <a:lstStyle/>
          <a:p>
            <a:pPr marL="514350" indent="-514350">
              <a:buFont typeface="+mj-lt"/>
              <a:buAutoNum type="alphaUcPeriod"/>
            </a:pPr>
            <a:r>
              <a:rPr lang="en-US" dirty="0" smtClean="0"/>
              <a:t>Muscle doesn’t have PFK-2 activity</a:t>
            </a:r>
          </a:p>
          <a:p>
            <a:pPr marL="514350" indent="-514350">
              <a:buFont typeface="+mj-lt"/>
              <a:buAutoNum type="alphaUcPeriod"/>
            </a:pPr>
            <a:r>
              <a:rPr lang="en-US" dirty="0" smtClean="0"/>
              <a:t>Adrenaline do not activate PKA in muscle</a:t>
            </a:r>
          </a:p>
          <a:p>
            <a:pPr marL="514350" indent="-514350">
              <a:buFont typeface="+mj-lt"/>
              <a:buAutoNum type="alphaUcPeriod"/>
            </a:pPr>
            <a:r>
              <a:rPr lang="en-US" dirty="0" smtClean="0"/>
              <a:t>Muscle PK/PFK-2 can’t be phosphorylated by PKA</a:t>
            </a:r>
          </a:p>
          <a:p>
            <a:pPr marL="514350" indent="-514350">
              <a:buFont typeface="+mj-lt"/>
              <a:buAutoNum type="alphaUcPeriod"/>
            </a:pPr>
            <a:r>
              <a:rPr lang="en-US" dirty="0" smtClean="0"/>
              <a:t> There are no Adrenaline receptors in muscle</a:t>
            </a:r>
            <a:endParaRPr lang="en-US" dirty="0"/>
          </a:p>
        </p:txBody>
      </p:sp>
    </p:spTree>
    <p:extLst>
      <p:ext uri="{BB962C8B-B14F-4D97-AF65-F5344CB8AC3E}">
        <p14:creationId xmlns:p14="http://schemas.microsoft.com/office/powerpoint/2010/main" val="1810924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there no appreciable gluconeogenesis in muscle?</a:t>
            </a:r>
            <a:endParaRPr lang="en-US" dirty="0"/>
          </a:p>
        </p:txBody>
      </p:sp>
      <p:sp>
        <p:nvSpPr>
          <p:cNvPr id="3" name="Content Placeholder 2"/>
          <p:cNvSpPr>
            <a:spLocks noGrp="1"/>
          </p:cNvSpPr>
          <p:nvPr>
            <p:ph idx="1"/>
          </p:nvPr>
        </p:nvSpPr>
        <p:spPr/>
        <p:txBody>
          <a:bodyPr/>
          <a:lstStyle/>
          <a:p>
            <a:pPr marL="0" indent="0">
              <a:buNone/>
            </a:pPr>
            <a:r>
              <a:rPr lang="en-US" dirty="0" smtClean="0"/>
              <a:t>There are at least four differences in muscle glucose metabolism that make the production and release of glucose from muscle inefficient, can you think of them?</a:t>
            </a:r>
          </a:p>
          <a:p>
            <a:pPr marL="514350" indent="-514350">
              <a:buFont typeface="+mj-lt"/>
              <a:buAutoNum type="alphaUcPeriod"/>
            </a:pPr>
            <a:endParaRPr lang="en-US" dirty="0"/>
          </a:p>
        </p:txBody>
      </p:sp>
    </p:spTree>
    <p:extLst>
      <p:ext uri="{BB962C8B-B14F-4D97-AF65-F5344CB8AC3E}">
        <p14:creationId xmlns:p14="http://schemas.microsoft.com/office/powerpoint/2010/main" val="951397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584" y="274638"/>
            <a:ext cx="9531684" cy="1143000"/>
          </a:xfrm>
        </p:spPr>
        <p:txBody>
          <a:bodyPr>
            <a:normAutofit fontScale="90000"/>
          </a:bodyPr>
          <a:lstStyle/>
          <a:p>
            <a:r>
              <a:rPr lang="en-US" dirty="0" smtClean="0"/>
              <a:t>How does glucagon or adrenaline regulate </a:t>
            </a:r>
            <a:r>
              <a:rPr lang="en-US" dirty="0" err="1" smtClean="0"/>
              <a:t>glycogenolysis</a:t>
            </a:r>
            <a:r>
              <a:rPr lang="en-US" dirty="0" smtClean="0"/>
              <a:t>?</a:t>
            </a:r>
            <a:endParaRPr lang="en-US" dirty="0"/>
          </a:p>
        </p:txBody>
      </p:sp>
      <p:pic>
        <p:nvPicPr>
          <p:cNvPr id="4" name="Picture 3"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593" y="1484479"/>
            <a:ext cx="4950272" cy="4986421"/>
          </a:xfrm>
          <a:prstGeom prst="rect">
            <a:avLst/>
          </a:prstGeom>
        </p:spPr>
      </p:pic>
    </p:spTree>
    <p:extLst>
      <p:ext uri="{BB962C8B-B14F-4D97-AF65-F5344CB8AC3E}">
        <p14:creationId xmlns:p14="http://schemas.microsoft.com/office/powerpoint/2010/main" val="1030113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#1</a:t>
            </a:r>
            <a:endParaRPr lang="en-US" dirty="0"/>
          </a:p>
        </p:txBody>
      </p:sp>
      <p:sp>
        <p:nvSpPr>
          <p:cNvPr id="3" name="Content Placeholder 2"/>
          <p:cNvSpPr>
            <a:spLocks noGrp="1"/>
          </p:cNvSpPr>
          <p:nvPr>
            <p:ph idx="1"/>
          </p:nvPr>
        </p:nvSpPr>
        <p:spPr/>
        <p:txBody>
          <a:bodyPr/>
          <a:lstStyle/>
          <a:p>
            <a:pPr marL="0" indent="0">
              <a:buNone/>
            </a:pPr>
            <a:r>
              <a:rPr lang="en-US" dirty="0" smtClean="0"/>
              <a:t>What process is the breakdown of glycogen in the cell</a:t>
            </a:r>
          </a:p>
          <a:p>
            <a:pPr marL="514350" indent="-514350">
              <a:buFont typeface="+mj-lt"/>
              <a:buAutoNum type="alphaUcPeriod"/>
            </a:pPr>
            <a:r>
              <a:rPr lang="en-US" dirty="0" smtClean="0"/>
              <a:t>Glycogenesis</a:t>
            </a:r>
          </a:p>
          <a:p>
            <a:pPr marL="514350" indent="-514350">
              <a:buFont typeface="+mj-lt"/>
              <a:buAutoNum type="alphaUcPeriod"/>
            </a:pPr>
            <a:r>
              <a:rPr lang="en-US" dirty="0" err="1" smtClean="0"/>
              <a:t>Glycogenolysis</a:t>
            </a:r>
            <a:endParaRPr lang="en-US" dirty="0" smtClean="0"/>
          </a:p>
          <a:p>
            <a:pPr marL="514350" indent="-514350">
              <a:buFont typeface="+mj-lt"/>
              <a:buAutoNum type="alphaUcPeriod"/>
            </a:pPr>
            <a:r>
              <a:rPr lang="en-US" dirty="0" err="1" smtClean="0"/>
              <a:t>Glucolysis</a:t>
            </a:r>
            <a:endParaRPr lang="en-US" dirty="0" smtClean="0"/>
          </a:p>
          <a:p>
            <a:pPr marL="514350" indent="-514350">
              <a:buFont typeface="+mj-lt"/>
              <a:buAutoNum type="alphaUcPeriod"/>
            </a:pPr>
            <a:r>
              <a:rPr lang="en-US" dirty="0" smtClean="0"/>
              <a:t>Gluconeogenesis</a:t>
            </a:r>
            <a:endParaRPr lang="en-US" dirty="0"/>
          </a:p>
        </p:txBody>
      </p:sp>
    </p:spTree>
    <p:extLst>
      <p:ext uri="{BB962C8B-B14F-4D97-AF65-F5344CB8AC3E}">
        <p14:creationId xmlns:p14="http://schemas.microsoft.com/office/powerpoint/2010/main" val="1431703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Defects in glycogen phosphorylase</a:t>
            </a:r>
            <a:endParaRPr lang="en-US" dirty="0"/>
          </a:p>
        </p:txBody>
      </p:sp>
      <p:sp>
        <p:nvSpPr>
          <p:cNvPr id="4" name="Text Placeholder 3"/>
          <p:cNvSpPr>
            <a:spLocks noGrp="1"/>
          </p:cNvSpPr>
          <p:nvPr>
            <p:ph type="body" idx="1"/>
          </p:nvPr>
        </p:nvSpPr>
        <p:spPr/>
        <p:txBody>
          <a:bodyPr/>
          <a:lstStyle/>
          <a:p>
            <a:r>
              <a:rPr lang="en-US" dirty="0" smtClean="0"/>
              <a:t>Muscle phosphorylase</a:t>
            </a:r>
            <a:endParaRPr lang="en-US" dirty="0"/>
          </a:p>
        </p:txBody>
      </p:sp>
      <p:sp>
        <p:nvSpPr>
          <p:cNvPr id="5" name="Content Placeholder 4"/>
          <p:cNvSpPr>
            <a:spLocks noGrp="1"/>
          </p:cNvSpPr>
          <p:nvPr>
            <p:ph sz="half" idx="2"/>
          </p:nvPr>
        </p:nvSpPr>
        <p:spPr/>
        <p:txBody>
          <a:bodyPr/>
          <a:lstStyle/>
          <a:p>
            <a:r>
              <a:rPr lang="en-US" dirty="0" smtClean="0"/>
              <a:t>McArdle’s disease</a:t>
            </a:r>
          </a:p>
          <a:p>
            <a:r>
              <a:rPr lang="en-US" dirty="0" smtClean="0"/>
              <a:t>Rhabdomyolysis</a:t>
            </a:r>
          </a:p>
          <a:p>
            <a:r>
              <a:rPr lang="en-US" dirty="0" smtClean="0"/>
              <a:t>Second wind phenomena</a:t>
            </a:r>
          </a:p>
          <a:p>
            <a:r>
              <a:rPr lang="en-US" dirty="0" smtClean="0"/>
              <a:t>Treated by high protein diets</a:t>
            </a:r>
            <a:endParaRPr lang="en-US" dirty="0"/>
          </a:p>
        </p:txBody>
      </p:sp>
      <p:sp>
        <p:nvSpPr>
          <p:cNvPr id="6" name="Text Placeholder 5"/>
          <p:cNvSpPr>
            <a:spLocks noGrp="1"/>
          </p:cNvSpPr>
          <p:nvPr>
            <p:ph type="body" sz="quarter" idx="3"/>
          </p:nvPr>
        </p:nvSpPr>
        <p:spPr/>
        <p:txBody>
          <a:bodyPr/>
          <a:lstStyle/>
          <a:p>
            <a:r>
              <a:rPr lang="en-US" dirty="0" smtClean="0"/>
              <a:t>Liver phosphorylase</a:t>
            </a:r>
            <a:endParaRPr lang="en-US" dirty="0"/>
          </a:p>
        </p:txBody>
      </p:sp>
      <p:sp>
        <p:nvSpPr>
          <p:cNvPr id="7" name="Content Placeholder 6"/>
          <p:cNvSpPr>
            <a:spLocks noGrp="1"/>
          </p:cNvSpPr>
          <p:nvPr>
            <p:ph sz="quarter" idx="4"/>
          </p:nvPr>
        </p:nvSpPr>
        <p:spPr/>
        <p:txBody>
          <a:bodyPr/>
          <a:lstStyle/>
          <a:p>
            <a:r>
              <a:rPr lang="en-US" dirty="0" err="1" smtClean="0"/>
              <a:t>Her’s</a:t>
            </a:r>
            <a:r>
              <a:rPr lang="en-US" dirty="0" smtClean="0"/>
              <a:t> disease</a:t>
            </a:r>
          </a:p>
          <a:p>
            <a:r>
              <a:rPr lang="en-US" dirty="0" smtClean="0"/>
              <a:t>Hypoglycemia</a:t>
            </a:r>
          </a:p>
          <a:p>
            <a:r>
              <a:rPr lang="en-US" dirty="0" smtClean="0"/>
              <a:t>Hepatomegaly</a:t>
            </a:r>
          </a:p>
          <a:p>
            <a:r>
              <a:rPr lang="en-US" dirty="0" smtClean="0"/>
              <a:t>Hyperlipidemia</a:t>
            </a:r>
          </a:p>
          <a:p>
            <a:r>
              <a:rPr lang="en-US" dirty="0" smtClean="0"/>
              <a:t>Treated by avoiding fasting, or frequent dextrose/cornstarch feeding through the night</a:t>
            </a:r>
            <a:endParaRPr lang="en-US" dirty="0"/>
          </a:p>
        </p:txBody>
      </p:sp>
    </p:spTree>
    <p:extLst>
      <p:ext uri="{BB962C8B-B14F-4D97-AF65-F5344CB8AC3E}">
        <p14:creationId xmlns:p14="http://schemas.microsoft.com/office/powerpoint/2010/main" val="140296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7196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Discovery of Insulin</a:t>
            </a:r>
            <a:endParaRPr lang="en-US" dirty="0"/>
          </a:p>
        </p:txBody>
      </p:sp>
      <p:pic>
        <p:nvPicPr>
          <p:cNvPr id="4" name="Picture 3"/>
          <p:cNvPicPr>
            <a:picLocks noChangeAspect="1"/>
          </p:cNvPicPr>
          <p:nvPr/>
        </p:nvPicPr>
        <p:blipFill>
          <a:blip r:embed="rId3"/>
          <a:stretch>
            <a:fillRect/>
          </a:stretch>
        </p:blipFill>
        <p:spPr>
          <a:xfrm>
            <a:off x="2612957" y="1243848"/>
            <a:ext cx="7028892" cy="5440362"/>
          </a:xfrm>
          <a:prstGeom prst="rect">
            <a:avLst/>
          </a:prstGeom>
        </p:spPr>
      </p:pic>
    </p:spTree>
    <p:extLst>
      <p:ext uri="{BB962C8B-B14F-4D97-AF65-F5344CB8AC3E}">
        <p14:creationId xmlns:p14="http://schemas.microsoft.com/office/powerpoint/2010/main" val="48304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Discovery of Insulin</a:t>
            </a:r>
            <a:endParaRPr lang="en-US" dirty="0"/>
          </a:p>
        </p:txBody>
      </p:sp>
      <p:pic>
        <p:nvPicPr>
          <p:cNvPr id="4" name="Picture 3" descr="banting-insul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3959" y="1417638"/>
            <a:ext cx="4953478" cy="4177632"/>
          </a:xfrm>
          <a:prstGeom prst="rect">
            <a:avLst/>
          </a:prstGeom>
        </p:spPr>
      </p:pic>
      <p:sp>
        <p:nvSpPr>
          <p:cNvPr id="5" name="TextBox 4"/>
          <p:cNvSpPr txBox="1"/>
          <p:nvPr/>
        </p:nvSpPr>
        <p:spPr>
          <a:xfrm>
            <a:off x="8725378" y="6510422"/>
            <a:ext cx="1942622" cy="369332"/>
          </a:xfrm>
          <a:prstGeom prst="rect">
            <a:avLst/>
          </a:prstGeom>
          <a:noFill/>
        </p:spPr>
        <p:txBody>
          <a:bodyPr wrap="none" rtlCol="0">
            <a:spAutoFit/>
          </a:bodyPr>
          <a:lstStyle/>
          <a:p>
            <a:r>
              <a:rPr lang="en-US" dirty="0" err="1"/>
              <a:t>Banting</a:t>
            </a:r>
            <a:r>
              <a:rPr lang="en-US" dirty="0"/>
              <a:t> </a:t>
            </a:r>
            <a:r>
              <a:rPr lang="en-US" i="1" dirty="0"/>
              <a:t>et al</a:t>
            </a:r>
            <a:r>
              <a:rPr lang="en-US" dirty="0"/>
              <a:t>. 1922</a:t>
            </a:r>
          </a:p>
        </p:txBody>
      </p:sp>
    </p:spTree>
    <p:extLst>
      <p:ext uri="{BB962C8B-B14F-4D97-AF65-F5344CB8AC3E}">
        <p14:creationId xmlns:p14="http://schemas.microsoft.com/office/powerpoint/2010/main" val="10081631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827" y="274638"/>
            <a:ext cx="7214173" cy="1143000"/>
          </a:xfrm>
        </p:spPr>
        <p:txBody>
          <a:bodyPr>
            <a:normAutofit fontScale="90000"/>
          </a:bodyPr>
          <a:lstStyle/>
          <a:p>
            <a:r>
              <a:rPr lang="en-US" dirty="0" smtClean="0"/>
              <a:t>Nobel Prizes in Glucose Homeostasis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Banting</a:t>
            </a:r>
            <a:r>
              <a:rPr lang="en-US" dirty="0" smtClean="0"/>
              <a:t> and MacLeod (1923 – Discovery of Insulin)</a:t>
            </a:r>
          </a:p>
          <a:p>
            <a:r>
              <a:rPr lang="en-US" dirty="0" smtClean="0"/>
              <a:t>Carl and </a:t>
            </a:r>
            <a:r>
              <a:rPr lang="en-US" dirty="0" err="1" smtClean="0"/>
              <a:t>Gerty</a:t>
            </a:r>
            <a:r>
              <a:rPr lang="en-US" dirty="0" smtClean="0"/>
              <a:t> Cori (1947 – Glycogen Regulation)</a:t>
            </a:r>
            <a:endParaRPr lang="en-US" dirty="0"/>
          </a:p>
          <a:p>
            <a:r>
              <a:rPr lang="en-US" dirty="0" smtClean="0"/>
              <a:t>Krebs and </a:t>
            </a:r>
            <a:r>
              <a:rPr lang="en-US" dirty="0" err="1" smtClean="0"/>
              <a:t>Lipman</a:t>
            </a:r>
            <a:r>
              <a:rPr lang="en-US" dirty="0" smtClean="0"/>
              <a:t> (1953 – Glycolysis and Krebs Cycle)</a:t>
            </a:r>
          </a:p>
          <a:p>
            <a:r>
              <a:rPr lang="en-US" dirty="0"/>
              <a:t>Sanger (1958 – </a:t>
            </a:r>
            <a:r>
              <a:rPr lang="en-US" dirty="0" smtClean="0"/>
              <a:t>Sequencing </a:t>
            </a:r>
            <a:r>
              <a:rPr lang="en-US" dirty="0"/>
              <a:t>Insulin Peptide</a:t>
            </a:r>
            <a:r>
              <a:rPr lang="en-US" dirty="0" smtClean="0"/>
              <a:t>)</a:t>
            </a:r>
          </a:p>
          <a:p>
            <a:r>
              <a:rPr lang="en-US" dirty="0" smtClean="0"/>
              <a:t>Bloch and Lynen (1964 – Fatty Acid Metabolism)</a:t>
            </a:r>
          </a:p>
          <a:p>
            <a:r>
              <a:rPr lang="en-US" dirty="0" smtClean="0"/>
              <a:t>Earl Sutherland (1971 – Second Messengers)</a:t>
            </a:r>
          </a:p>
          <a:p>
            <a:r>
              <a:rPr lang="en-US" dirty="0" smtClean="0"/>
              <a:t>Brown and Goldstein (1985 – Cholesterol Metabolism)</a:t>
            </a:r>
          </a:p>
          <a:p>
            <a:r>
              <a:rPr lang="en-US" dirty="0" smtClean="0"/>
              <a:t>Fisher and Krebs (1992 – Protein Phosphorylation)</a:t>
            </a:r>
          </a:p>
          <a:p>
            <a:r>
              <a:rPr lang="en-US" dirty="0" smtClean="0"/>
              <a:t>Gilman and </a:t>
            </a:r>
            <a:r>
              <a:rPr lang="en-US" dirty="0" err="1" smtClean="0"/>
              <a:t>Rodbel</a:t>
            </a:r>
            <a:r>
              <a:rPr lang="en-US" dirty="0" smtClean="0"/>
              <a:t> (1994 – GPCR Signaling)</a:t>
            </a:r>
          </a:p>
          <a:p>
            <a:r>
              <a:rPr lang="en-US" dirty="0" smtClean="0"/>
              <a:t>Rothman, </a:t>
            </a:r>
            <a:r>
              <a:rPr lang="en-US" dirty="0" err="1" smtClean="0"/>
              <a:t>Sheckman</a:t>
            </a:r>
            <a:r>
              <a:rPr lang="en-US" dirty="0" smtClean="0"/>
              <a:t> and </a:t>
            </a:r>
            <a:r>
              <a:rPr lang="en-US" dirty="0" err="1" smtClean="0"/>
              <a:t>Sudhof</a:t>
            </a:r>
            <a:r>
              <a:rPr lang="en-US" dirty="0" smtClean="0"/>
              <a:t> (2013 – Secretory Pathways)</a:t>
            </a:r>
            <a:endParaRPr lang="en-US" dirty="0"/>
          </a:p>
        </p:txBody>
      </p:sp>
      <p:sp>
        <p:nvSpPr>
          <p:cNvPr id="4" name="TextBox 3"/>
          <p:cNvSpPr txBox="1"/>
          <p:nvPr/>
        </p:nvSpPr>
        <p:spPr>
          <a:xfrm>
            <a:off x="7812080" y="6488668"/>
            <a:ext cx="2855920" cy="369332"/>
          </a:xfrm>
          <a:prstGeom prst="rect">
            <a:avLst/>
          </a:prstGeom>
          <a:noFill/>
        </p:spPr>
        <p:txBody>
          <a:bodyPr wrap="none" rtlCol="0">
            <a:spAutoFit/>
          </a:bodyPr>
          <a:lstStyle/>
          <a:p>
            <a:r>
              <a:rPr lang="en-US" dirty="0"/>
              <a:t>Source: </a:t>
            </a:r>
            <a:r>
              <a:rPr lang="en-US" dirty="0" err="1"/>
              <a:t>www.nobelprize.org</a:t>
            </a:r>
            <a:endParaRPr lang="en-US" dirty="0"/>
          </a:p>
        </p:txBody>
      </p:sp>
      <p:pic>
        <p:nvPicPr>
          <p:cNvPr id="5" name="Picture 4"/>
          <p:cNvPicPr>
            <a:picLocks noChangeAspect="1"/>
          </p:cNvPicPr>
          <p:nvPr/>
        </p:nvPicPr>
        <p:blipFill>
          <a:blip r:embed="rId2"/>
          <a:stretch>
            <a:fillRect/>
          </a:stretch>
        </p:blipFill>
        <p:spPr>
          <a:xfrm>
            <a:off x="1524001" y="-42029"/>
            <a:ext cx="1564914" cy="1539875"/>
          </a:xfrm>
          <a:prstGeom prst="rect">
            <a:avLst/>
          </a:prstGeom>
        </p:spPr>
      </p:pic>
    </p:spTree>
    <p:extLst>
      <p:ext uri="{BB962C8B-B14F-4D97-AF65-F5344CB8AC3E}">
        <p14:creationId xmlns:p14="http://schemas.microsoft.com/office/powerpoint/2010/main" val="22137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of insulin in Carbohydrate Metabolism</a:t>
            </a:r>
            <a:endParaRPr lang="en-US" dirty="0"/>
          </a:p>
        </p:txBody>
      </p:sp>
      <p:sp>
        <p:nvSpPr>
          <p:cNvPr id="3" name="Content Placeholder 2"/>
          <p:cNvSpPr>
            <a:spLocks noGrp="1"/>
          </p:cNvSpPr>
          <p:nvPr>
            <p:ph idx="1"/>
          </p:nvPr>
        </p:nvSpPr>
        <p:spPr>
          <a:xfrm>
            <a:off x="838200" y="1825625"/>
            <a:ext cx="5455920" cy="4351338"/>
          </a:xfrm>
        </p:spPr>
        <p:txBody>
          <a:bodyPr/>
          <a:lstStyle/>
          <a:p>
            <a:r>
              <a:rPr lang="en-US" dirty="0" smtClean="0"/>
              <a:t>Insulin will reduce blood glucose</a:t>
            </a:r>
          </a:p>
          <a:p>
            <a:pPr lvl="1"/>
            <a:r>
              <a:rPr lang="en-US" dirty="0" smtClean="0"/>
              <a:t>It will promote glucose uptake in muscle and fat but not liver</a:t>
            </a:r>
          </a:p>
          <a:p>
            <a:pPr lvl="1"/>
            <a:r>
              <a:rPr lang="en-US" dirty="0" smtClean="0"/>
              <a:t>Reduces gluconeogenesis in the liver</a:t>
            </a:r>
          </a:p>
          <a:p>
            <a:pPr lvl="1"/>
            <a:r>
              <a:rPr lang="en-US" dirty="0" smtClean="0"/>
              <a:t>Accelerate glycolysis</a:t>
            </a:r>
          </a:p>
          <a:p>
            <a:pPr lvl="2"/>
            <a:r>
              <a:rPr lang="en-US" dirty="0" smtClean="0"/>
              <a:t>Activation of PFK2</a:t>
            </a:r>
          </a:p>
          <a:p>
            <a:pPr lvl="2"/>
            <a:r>
              <a:rPr lang="en-US" dirty="0" smtClean="0"/>
              <a:t>Activation of PK</a:t>
            </a:r>
          </a:p>
          <a:p>
            <a:pPr lvl="2"/>
            <a:r>
              <a:rPr lang="en-US" dirty="0" smtClean="0"/>
              <a:t>Activation of PDH (transcriptional)</a:t>
            </a:r>
            <a:endParaRPr lang="en-US" dirty="0"/>
          </a:p>
        </p:txBody>
      </p:sp>
      <p:pic>
        <p:nvPicPr>
          <p:cNvPr id="4" name="Picture 3"/>
          <p:cNvPicPr>
            <a:picLocks noChangeAspect="1"/>
          </p:cNvPicPr>
          <p:nvPr/>
        </p:nvPicPr>
        <p:blipFill>
          <a:blip r:embed="rId3"/>
          <a:stretch>
            <a:fillRect/>
          </a:stretch>
        </p:blipFill>
        <p:spPr>
          <a:xfrm>
            <a:off x="6294120" y="2326561"/>
            <a:ext cx="5720623" cy="3349466"/>
          </a:xfrm>
          <a:prstGeom prst="rect">
            <a:avLst/>
          </a:prstGeom>
        </p:spPr>
      </p:pic>
    </p:spTree>
    <p:extLst>
      <p:ext uri="{BB962C8B-B14F-4D97-AF65-F5344CB8AC3E}">
        <p14:creationId xmlns:p14="http://schemas.microsoft.com/office/powerpoint/2010/main" val="17979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Glycogenesis is Regulated by Hormones and Metabolites</a:t>
            </a:r>
            <a:endParaRPr lang="en-US" dirty="0"/>
          </a:p>
        </p:txBody>
      </p:sp>
      <p:pic>
        <p:nvPicPr>
          <p:cNvPr id="5" name="Picture 2" descr="D:\Arun-Backup\project\Ferrier\Image_Bank\image_bank\images\jpg\figure_11.1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1076" y="2103221"/>
            <a:ext cx="2186247" cy="422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135881" y="1690688"/>
            <a:ext cx="5181599" cy="4524315"/>
          </a:xfrm>
          <a:prstGeom prst="rect">
            <a:avLst/>
          </a:prstGeom>
          <a:noFill/>
        </p:spPr>
        <p:txBody>
          <a:bodyPr wrap="square" rtlCol="0">
            <a:spAutoFit/>
          </a:bodyPr>
          <a:lstStyle/>
          <a:p>
            <a:r>
              <a:rPr lang="en-US" sz="3200" dirty="0" smtClean="0"/>
              <a:t>What would be the phenotypes of an inability to store glycogen efficiently:</a:t>
            </a:r>
          </a:p>
          <a:p>
            <a:endParaRPr lang="en-US" sz="3200" dirty="0"/>
          </a:p>
          <a:p>
            <a:r>
              <a:rPr lang="en-US" sz="3200" dirty="0" smtClean="0"/>
              <a:t>There are glycogen storage diseases associated with mutations in</a:t>
            </a:r>
          </a:p>
          <a:p>
            <a:pPr marL="285750" indent="-285750">
              <a:buFont typeface="Arial" charset="0"/>
              <a:buChar char="•"/>
            </a:pPr>
            <a:r>
              <a:rPr lang="en-US" sz="3200" dirty="0" smtClean="0"/>
              <a:t>Glycogen Synthase</a:t>
            </a:r>
          </a:p>
          <a:p>
            <a:pPr marL="285750" indent="-285750">
              <a:buFont typeface="Arial" charset="0"/>
              <a:buChar char="•"/>
            </a:pPr>
            <a:r>
              <a:rPr lang="en-US" sz="3200" dirty="0" smtClean="0"/>
              <a:t>Glycogen Branching Enzyme</a:t>
            </a:r>
          </a:p>
        </p:txBody>
      </p:sp>
      <p:sp>
        <p:nvSpPr>
          <p:cNvPr id="7" name="TextBox 6"/>
          <p:cNvSpPr txBox="1"/>
          <p:nvPr/>
        </p:nvSpPr>
        <p:spPr>
          <a:xfrm>
            <a:off x="5131724" y="1738978"/>
            <a:ext cx="3383280" cy="2554545"/>
          </a:xfrm>
          <a:prstGeom prst="rect">
            <a:avLst/>
          </a:prstGeom>
          <a:noFill/>
        </p:spPr>
        <p:txBody>
          <a:bodyPr wrap="square" rtlCol="0">
            <a:spAutoFit/>
          </a:bodyPr>
          <a:lstStyle/>
          <a:p>
            <a:r>
              <a:rPr lang="en-US" sz="3200" dirty="0" smtClean="0"/>
              <a:t>What would be the benefit of positive regulation by Glucose-6-Phosphate?</a:t>
            </a:r>
            <a:endParaRPr lang="en-US" sz="3200" dirty="0"/>
          </a:p>
        </p:txBody>
      </p:sp>
    </p:spTree>
    <p:extLst>
      <p:ext uri="{BB962C8B-B14F-4D97-AF65-F5344CB8AC3E}">
        <p14:creationId xmlns:p14="http://schemas.microsoft.com/office/powerpoint/2010/main" val="122398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0" y="274638"/>
            <a:ext cx="8686800" cy="1143000"/>
          </a:xfrm>
        </p:spPr>
        <p:txBody>
          <a:bodyPr>
            <a:normAutofit fontScale="90000"/>
          </a:bodyPr>
          <a:lstStyle/>
          <a:p>
            <a:r>
              <a:rPr lang="en-US" dirty="0" smtClean="0"/>
              <a:t>How does insulin promote glycogenesis?</a:t>
            </a:r>
            <a:endParaRPr lang="en-US" dirty="0"/>
          </a:p>
        </p:txBody>
      </p:sp>
      <p:sp>
        <p:nvSpPr>
          <p:cNvPr id="7" name="Content Placeholder 6"/>
          <p:cNvSpPr>
            <a:spLocks noGrp="1"/>
          </p:cNvSpPr>
          <p:nvPr>
            <p:ph idx="1"/>
          </p:nvPr>
        </p:nvSpPr>
        <p:spPr>
          <a:xfrm>
            <a:off x="1981199" y="1600201"/>
            <a:ext cx="4529222" cy="1835484"/>
          </a:xfrm>
        </p:spPr>
        <p:txBody>
          <a:bodyPr/>
          <a:lstStyle/>
          <a:p>
            <a:r>
              <a:rPr lang="en-US" dirty="0" smtClean="0"/>
              <a:t>Allosteric activation</a:t>
            </a:r>
          </a:p>
          <a:p>
            <a:r>
              <a:rPr lang="en-US" dirty="0" smtClean="0"/>
              <a:t>Protein </a:t>
            </a:r>
            <a:r>
              <a:rPr lang="en-US" dirty="0" err="1" smtClean="0"/>
              <a:t>dephosphorylation</a:t>
            </a:r>
            <a:endParaRPr lang="en-US" dirty="0" smtClean="0"/>
          </a:p>
          <a:p>
            <a:endParaRPr lang="en-US" dirty="0"/>
          </a:p>
        </p:txBody>
      </p:sp>
      <p:pic>
        <p:nvPicPr>
          <p:cNvPr id="5" name="Picture 4" descr="G6P and Glycogen Synt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137" y="1237162"/>
            <a:ext cx="4968993" cy="5290928"/>
          </a:xfrm>
          <a:prstGeom prst="rect">
            <a:avLst/>
          </a:prstGeom>
        </p:spPr>
      </p:pic>
      <p:pic>
        <p:nvPicPr>
          <p:cNvPr id="10" name="Picture 9" descr="Regulation of Glycogen Synthesis By Phosphoryl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273" y="1755564"/>
            <a:ext cx="4433623" cy="4772526"/>
          </a:xfrm>
          <a:prstGeom prst="rect">
            <a:avLst/>
          </a:prstGeom>
        </p:spPr>
      </p:pic>
    </p:spTree>
    <p:extLst>
      <p:ext uri="{BB962C8B-B14F-4D97-AF65-F5344CB8AC3E}">
        <p14:creationId xmlns:p14="http://schemas.microsoft.com/office/powerpoint/2010/main" val="9545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storage has limited feedback to suppress glycogenesis</a:t>
            </a:r>
            <a:endParaRPr lang="en-US" dirty="0"/>
          </a:p>
        </p:txBody>
      </p:sp>
      <p:pic>
        <p:nvPicPr>
          <p:cNvPr id="4" name="Picture 3"/>
          <p:cNvPicPr>
            <a:picLocks noChangeAspect="1"/>
          </p:cNvPicPr>
          <p:nvPr/>
        </p:nvPicPr>
        <p:blipFill>
          <a:blip r:embed="rId2"/>
          <a:stretch>
            <a:fillRect/>
          </a:stretch>
        </p:blipFill>
        <p:spPr>
          <a:xfrm>
            <a:off x="5765800" y="2347913"/>
            <a:ext cx="5588000" cy="3848100"/>
          </a:xfrm>
          <a:prstGeom prst="rect">
            <a:avLst/>
          </a:prstGeom>
        </p:spPr>
      </p:pic>
      <p:pic>
        <p:nvPicPr>
          <p:cNvPr id="6" name="Picture 5"/>
          <p:cNvPicPr>
            <a:picLocks noChangeAspect="1"/>
          </p:cNvPicPr>
          <p:nvPr/>
        </p:nvPicPr>
        <p:blipFill>
          <a:blip r:embed="rId3"/>
          <a:stretch>
            <a:fillRect/>
          </a:stretch>
        </p:blipFill>
        <p:spPr>
          <a:xfrm>
            <a:off x="115888" y="2347913"/>
            <a:ext cx="5327650" cy="3463914"/>
          </a:xfrm>
          <a:prstGeom prst="rect">
            <a:avLst/>
          </a:prstGeom>
        </p:spPr>
      </p:pic>
      <p:sp>
        <p:nvSpPr>
          <p:cNvPr id="7" name="TextBox 6"/>
          <p:cNvSpPr txBox="1"/>
          <p:nvPr/>
        </p:nvSpPr>
        <p:spPr>
          <a:xfrm>
            <a:off x="7800975" y="1695451"/>
            <a:ext cx="2958695" cy="369332"/>
          </a:xfrm>
          <a:prstGeom prst="rect">
            <a:avLst/>
          </a:prstGeom>
          <a:noFill/>
        </p:spPr>
        <p:txBody>
          <a:bodyPr wrap="none" rtlCol="0">
            <a:spAutoFit/>
          </a:bodyPr>
          <a:lstStyle/>
          <a:p>
            <a:r>
              <a:rPr lang="en-US" dirty="0" smtClean="0"/>
              <a:t>Glycogen </a:t>
            </a:r>
            <a:r>
              <a:rPr lang="en-US" smtClean="0"/>
              <a:t>supercompensation</a:t>
            </a:r>
            <a:endParaRPr lang="en-US" dirty="0"/>
          </a:p>
        </p:txBody>
      </p:sp>
    </p:spTree>
    <p:extLst>
      <p:ext uri="{BB962C8B-B14F-4D97-AF65-F5344CB8AC3E}">
        <p14:creationId xmlns:p14="http://schemas.microsoft.com/office/powerpoint/2010/main" val="15410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lnSpcReduction="10000"/>
          </a:bodyPr>
          <a:lstStyle/>
          <a:p>
            <a:r>
              <a:rPr lang="en-US" dirty="0"/>
              <a:t>Understand how glycogen synthesis and glycolysis are regulated by glycolytic intermediates.</a:t>
            </a:r>
          </a:p>
          <a:p>
            <a:r>
              <a:rPr lang="en-US" dirty="0"/>
              <a:t>Describe the importance of glycogen branching in both the storage and release of glucose from glycogen.</a:t>
            </a:r>
          </a:p>
          <a:p>
            <a:r>
              <a:rPr lang="en-US" dirty="0"/>
              <a:t>Explain how protein phosphorylation can regulate glycogen synthase and glycogen phosphorylase</a:t>
            </a:r>
          </a:p>
          <a:p>
            <a:r>
              <a:rPr lang="en-US" dirty="0"/>
              <a:t>Understand the roles of insulin, adrenaline and glucagon in glycogen storage</a:t>
            </a:r>
          </a:p>
          <a:p>
            <a:r>
              <a:rPr lang="en-US" dirty="0"/>
              <a:t>Explain how glycogen storage diseases can occur and how this results in different </a:t>
            </a:r>
            <a:r>
              <a:rPr lang="en-US" dirty="0" err="1"/>
              <a:t>pathophysiologies</a:t>
            </a:r>
            <a:r>
              <a:rPr lang="en-US"/>
              <a:t> depending on the type of </a:t>
            </a:r>
            <a:r>
              <a:rPr lang="en-US" smtClean="0"/>
              <a:t>GSD</a:t>
            </a:r>
            <a:endParaRPr lang="en-US"/>
          </a:p>
        </p:txBody>
      </p:sp>
    </p:spTree>
    <p:extLst>
      <p:ext uri="{BB962C8B-B14F-4D97-AF65-F5344CB8AC3E}">
        <p14:creationId xmlns:p14="http://schemas.microsoft.com/office/powerpoint/2010/main" val="629806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3" name="Content Placeholder 2"/>
          <p:cNvSpPr>
            <a:spLocks noGrp="1"/>
          </p:cNvSpPr>
          <p:nvPr>
            <p:ph idx="1"/>
          </p:nvPr>
        </p:nvSpPr>
        <p:spPr/>
        <p:txBody>
          <a:bodyPr/>
          <a:lstStyle/>
          <a:p>
            <a:pPr marL="0" indent="0">
              <a:buNone/>
            </a:pPr>
            <a:r>
              <a:rPr lang="en-US" dirty="0" smtClean="0"/>
              <a:t>Why is carbohydrate loading a strategy for endurance athletes</a:t>
            </a:r>
          </a:p>
          <a:p>
            <a:pPr marL="514350" indent="-514350">
              <a:buFont typeface="+mj-lt"/>
              <a:buAutoNum type="alphaUcPeriod"/>
            </a:pPr>
            <a:r>
              <a:rPr lang="en-US" dirty="0" smtClean="0"/>
              <a:t>More fat is stored making more lipids available during exercise</a:t>
            </a:r>
          </a:p>
          <a:p>
            <a:pPr marL="514350" indent="-514350">
              <a:buFont typeface="+mj-lt"/>
              <a:buAutoNum type="alphaUcPeriod"/>
            </a:pPr>
            <a:r>
              <a:rPr lang="en-US" dirty="0" smtClean="0"/>
              <a:t>More glycogen is generated making more carbohydrates available during exercise</a:t>
            </a:r>
          </a:p>
          <a:p>
            <a:pPr marL="514350" indent="-514350">
              <a:buFont typeface="+mj-lt"/>
              <a:buAutoNum type="alphaUcPeriod"/>
            </a:pPr>
            <a:r>
              <a:rPr lang="en-US" dirty="0" smtClean="0"/>
              <a:t>Less fat is stored, improving insulin sensitivity</a:t>
            </a:r>
          </a:p>
          <a:p>
            <a:pPr marL="514350" indent="-514350">
              <a:buFont typeface="+mj-lt"/>
              <a:buAutoNum type="alphaUcPeriod"/>
            </a:pPr>
            <a:r>
              <a:rPr lang="en-US" dirty="0" smtClean="0"/>
              <a:t>Less glycogen is stored, forcing the cells to rely on glycolysis</a:t>
            </a:r>
            <a:endParaRPr lang="en-US" dirty="0"/>
          </a:p>
        </p:txBody>
      </p:sp>
    </p:spTree>
    <p:extLst>
      <p:ext uri="{BB962C8B-B14F-4D97-AF65-F5344CB8AC3E}">
        <p14:creationId xmlns:p14="http://schemas.microsoft.com/office/powerpoint/2010/main" val="904230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#3</a:t>
            </a:r>
            <a:endParaRPr lang="en-US" dirty="0"/>
          </a:p>
        </p:txBody>
      </p:sp>
      <p:sp>
        <p:nvSpPr>
          <p:cNvPr id="3" name="Content Placeholder 2"/>
          <p:cNvSpPr>
            <a:spLocks noGrp="1"/>
          </p:cNvSpPr>
          <p:nvPr>
            <p:ph idx="1"/>
          </p:nvPr>
        </p:nvSpPr>
        <p:spPr/>
        <p:txBody>
          <a:bodyPr/>
          <a:lstStyle/>
          <a:p>
            <a:pPr marL="0" indent="0">
              <a:buNone/>
            </a:pPr>
            <a:r>
              <a:rPr lang="en-US" dirty="0" smtClean="0"/>
              <a:t>A lack of </a:t>
            </a:r>
            <a:r>
              <a:rPr lang="en-US" dirty="0" err="1" smtClean="0"/>
              <a:t>myocellular</a:t>
            </a:r>
            <a:r>
              <a:rPr lang="en-US" dirty="0" smtClean="0"/>
              <a:t> glycogen would affect</a:t>
            </a:r>
          </a:p>
          <a:p>
            <a:pPr marL="514350" indent="-514350">
              <a:buFont typeface="+mj-lt"/>
              <a:buAutoNum type="alphaUcPeriod"/>
            </a:pPr>
            <a:r>
              <a:rPr lang="en-US" dirty="0" smtClean="0"/>
              <a:t>Aerobic glycolysis</a:t>
            </a:r>
          </a:p>
          <a:p>
            <a:pPr marL="514350" indent="-514350">
              <a:buFont typeface="+mj-lt"/>
              <a:buAutoNum type="alphaUcPeriod"/>
            </a:pPr>
            <a:r>
              <a:rPr lang="en-US" dirty="0" smtClean="0"/>
              <a:t>Anaerobic glycolysis</a:t>
            </a:r>
          </a:p>
          <a:p>
            <a:pPr marL="514350" indent="-514350">
              <a:buFont typeface="+mj-lt"/>
              <a:buAutoNum type="alphaUcPeriod"/>
            </a:pPr>
            <a:r>
              <a:rPr lang="en-US" dirty="0" smtClean="0"/>
              <a:t>Both</a:t>
            </a:r>
          </a:p>
          <a:p>
            <a:pPr marL="514350" indent="-514350">
              <a:buFont typeface="+mj-lt"/>
              <a:buAutoNum type="alphaUcPeriod"/>
            </a:pPr>
            <a:r>
              <a:rPr lang="en-US" dirty="0" smtClean="0"/>
              <a:t>Neither</a:t>
            </a:r>
            <a:endParaRPr lang="en-US" dirty="0"/>
          </a:p>
        </p:txBody>
      </p:sp>
    </p:spTree>
    <p:extLst>
      <p:ext uri="{BB962C8B-B14F-4D97-AF65-F5344CB8AC3E}">
        <p14:creationId xmlns:p14="http://schemas.microsoft.com/office/powerpoint/2010/main" val="7516131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Grade Status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5880505"/>
              </p:ext>
            </p:extLst>
          </p:nvPr>
        </p:nvGraphicFramePr>
        <p:xfrm>
          <a:off x="1024467" y="1690688"/>
          <a:ext cx="10758714"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461538713"/>
              </p:ext>
            </p:extLst>
          </p:nvPr>
        </p:nvGraphicFramePr>
        <p:xfrm>
          <a:off x="1024467" y="1690688"/>
          <a:ext cx="10758714"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3418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a:t>
            </a:r>
            <a:r>
              <a:rPr lang="en-US" dirty="0" err="1" smtClean="0"/>
              <a:t>anaplerosis</a:t>
            </a:r>
            <a:r>
              <a:rPr lang="en-US" dirty="0" smtClean="0"/>
              <a:t> regulate fructose metabolism</a:t>
            </a:r>
            <a:endParaRPr lang="en-US" dirty="0"/>
          </a:p>
        </p:txBody>
      </p:sp>
      <p:sp>
        <p:nvSpPr>
          <p:cNvPr id="3" name="Content Placeholder 2"/>
          <p:cNvSpPr>
            <a:spLocks noGrp="1"/>
          </p:cNvSpPr>
          <p:nvPr>
            <p:ph idx="1"/>
          </p:nvPr>
        </p:nvSpPr>
        <p:spPr/>
        <p:txBody>
          <a:bodyPr/>
          <a:lstStyle/>
          <a:p>
            <a:r>
              <a:rPr lang="en-US" dirty="0" smtClean="0"/>
              <a:t>Why or why not?  Sketch this out as a diagram on the piece of paper</a:t>
            </a:r>
            <a:endParaRPr lang="en-US" dirty="0"/>
          </a:p>
        </p:txBody>
      </p:sp>
    </p:spTree>
    <p:extLst>
      <p:ext uri="{BB962C8B-B14F-4D97-AF65-F5344CB8AC3E}">
        <p14:creationId xmlns:p14="http://schemas.microsoft.com/office/powerpoint/2010/main" val="1937411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7250" y="943836"/>
            <a:ext cx="4101885" cy="15974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655" y="450424"/>
            <a:ext cx="4770120" cy="5538896"/>
          </a:xfrm>
          <a:prstGeom prst="rect">
            <a:avLst/>
          </a:prstGeom>
        </p:spPr>
      </p:pic>
    </p:spTree>
    <p:extLst>
      <p:ext uri="{BB962C8B-B14F-4D97-AF65-F5344CB8AC3E}">
        <p14:creationId xmlns:p14="http://schemas.microsoft.com/office/powerpoint/2010/main" val="159368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Fates of Glucose-6-Phosphate</a:t>
            </a:r>
            <a:endParaRPr lang="en-US" dirty="0"/>
          </a:p>
        </p:txBody>
      </p:sp>
      <p:sp>
        <p:nvSpPr>
          <p:cNvPr id="4" name="Slide Number Placeholder 3"/>
          <p:cNvSpPr>
            <a:spLocks noGrp="1"/>
          </p:cNvSpPr>
          <p:nvPr>
            <p:ph type="sldNum" sz="quarter" idx="12"/>
          </p:nvPr>
        </p:nvSpPr>
        <p:spPr/>
        <p:txBody>
          <a:bodyPr/>
          <a:lstStyle/>
          <a:p>
            <a:fld id="{131B5324-FD4A-3244-A093-ED1D596F2ACD}" type="slidenum">
              <a:rPr lang="en-US" smtClean="0"/>
              <a:t>9</a:t>
            </a:fld>
            <a:endParaRPr lang="en-US"/>
          </a:p>
        </p:txBody>
      </p:sp>
      <p:pic>
        <p:nvPicPr>
          <p:cNvPr id="5" name="Picture 4"/>
          <p:cNvPicPr>
            <a:picLocks noChangeAspect="1"/>
          </p:cNvPicPr>
          <p:nvPr/>
        </p:nvPicPr>
        <p:blipFill rotWithShape="1">
          <a:blip r:embed="rId2"/>
          <a:srcRect b="11866"/>
          <a:stretch/>
        </p:blipFill>
        <p:spPr>
          <a:xfrm>
            <a:off x="2597150" y="1555750"/>
            <a:ext cx="6997700" cy="3839210"/>
          </a:xfrm>
          <a:prstGeom prst="rect">
            <a:avLst/>
          </a:prstGeom>
        </p:spPr>
      </p:pic>
      <p:sp>
        <p:nvSpPr>
          <p:cNvPr id="6" name="TextBox 5"/>
          <p:cNvSpPr txBox="1"/>
          <p:nvPr/>
        </p:nvSpPr>
        <p:spPr>
          <a:xfrm>
            <a:off x="6187441" y="2560320"/>
            <a:ext cx="2828723" cy="369332"/>
          </a:xfrm>
          <a:prstGeom prst="rect">
            <a:avLst/>
          </a:prstGeom>
          <a:noFill/>
        </p:spPr>
        <p:txBody>
          <a:bodyPr wrap="none" rtlCol="0">
            <a:spAutoFit/>
          </a:bodyPr>
          <a:lstStyle/>
          <a:p>
            <a:r>
              <a:rPr lang="en-US"/>
              <a:t>Pentose Phosphate Pathway</a:t>
            </a:r>
          </a:p>
        </p:txBody>
      </p:sp>
      <p:sp>
        <p:nvSpPr>
          <p:cNvPr id="7" name="TextBox 6"/>
          <p:cNvSpPr txBox="1"/>
          <p:nvPr/>
        </p:nvSpPr>
        <p:spPr>
          <a:xfrm>
            <a:off x="3694862" y="2560320"/>
            <a:ext cx="1394869" cy="369332"/>
          </a:xfrm>
          <a:prstGeom prst="rect">
            <a:avLst/>
          </a:prstGeom>
          <a:noFill/>
        </p:spPr>
        <p:txBody>
          <a:bodyPr wrap="none" rtlCol="0">
            <a:spAutoFit/>
          </a:bodyPr>
          <a:lstStyle/>
          <a:p>
            <a:r>
              <a:rPr lang="en-US"/>
              <a:t>Glycogenesis</a:t>
            </a:r>
          </a:p>
        </p:txBody>
      </p:sp>
    </p:spTree>
    <p:extLst>
      <p:ext uri="{BB962C8B-B14F-4D97-AF65-F5344CB8AC3E}">
        <p14:creationId xmlns:p14="http://schemas.microsoft.com/office/powerpoint/2010/main" val="819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TotalTime>
  <Words>1271</Words>
  <Application>Microsoft Macintosh PowerPoint</Application>
  <PresentationFormat>Widescreen</PresentationFormat>
  <Paragraphs>211</Paragraphs>
  <Slides>39</Slides>
  <Notes>13</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Glycogen Metabolism</vt:lpstr>
      <vt:lpstr>Learning Objectives</vt:lpstr>
      <vt:lpstr>Quiz Question #1</vt:lpstr>
      <vt:lpstr>Quiz Question #2</vt:lpstr>
      <vt:lpstr>Quiz Question #3</vt:lpstr>
      <vt:lpstr>Current Grade Status</vt:lpstr>
      <vt:lpstr>Can anaplerosis regulate fructose metabolism</vt:lpstr>
      <vt:lpstr>PowerPoint Presentation</vt:lpstr>
      <vt:lpstr>Fates of Glucose-6-Phosphate</vt:lpstr>
      <vt:lpstr>Glycogen Metabolism is Easy!</vt:lpstr>
      <vt:lpstr>Structure of Glycogen</vt:lpstr>
      <vt:lpstr>What polysaccharide is glycogen most similar to?</vt:lpstr>
      <vt:lpstr>Tissue-Dependent Roles in Glycogen Metabolism</vt:lpstr>
      <vt:lpstr>Glycogen Storage Diseases</vt:lpstr>
      <vt:lpstr>How To Remove Branch Points</vt:lpstr>
      <vt:lpstr>Cori’s Disease</vt:lpstr>
      <vt:lpstr>Glycogen Storage Diseases</vt:lpstr>
      <vt:lpstr>Why would muscle PFK1 deficiency be a glycogen storage disease?</vt:lpstr>
      <vt:lpstr>Regulation of Glycogenolysis</vt:lpstr>
      <vt:lpstr>Glycogen Phosphorylase Releases Most Glucose Molecules</vt:lpstr>
      <vt:lpstr>Glucagon and Epinephrine</vt:lpstr>
      <vt:lpstr>Physiology of Glucagon vs Adrenaline</vt:lpstr>
      <vt:lpstr>Glucagon</vt:lpstr>
      <vt:lpstr>Adrenaline Release</vt:lpstr>
      <vt:lpstr>Two Hormones that Stimulate Glycogenolysis and Gluconeogenesis</vt:lpstr>
      <vt:lpstr>Adrenergic Signaling Effects on Glucose/Glycogen</vt:lpstr>
      <vt:lpstr>Why is there no effect of adrenaline on glycolysis in muscle</vt:lpstr>
      <vt:lpstr>Why is there no appreciable gluconeogenesis in muscle?</vt:lpstr>
      <vt:lpstr>How does glucagon or adrenaline regulate glycogenolysis?</vt:lpstr>
      <vt:lpstr>Defects in glycogen phosphorylase</vt:lpstr>
      <vt:lpstr>Insulin</vt:lpstr>
      <vt:lpstr>The Discovery of Insulin</vt:lpstr>
      <vt:lpstr>The Discovery of Insulin</vt:lpstr>
      <vt:lpstr>Nobel Prizes in Glucose Homeostasis</vt:lpstr>
      <vt:lpstr>Role of insulin in Carbohydrate Metabolism</vt:lpstr>
      <vt:lpstr>Glycogenesis is Regulated by Hormones and Metabolites</vt:lpstr>
      <vt:lpstr>How does insulin promote glycogenesis?</vt:lpstr>
      <vt:lpstr>Glycogen storage has limited feedback to suppress glycogenesis</vt:lpstr>
      <vt:lpstr>Learning Objectives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Glycogen Metabolism</dc:title>
  <dc:creator>Dave Bridges</dc:creator>
  <cp:lastModifiedBy>Dave Bridges</cp:lastModifiedBy>
  <cp:revision>26</cp:revision>
  <dcterms:created xsi:type="dcterms:W3CDTF">2016-09-27T14:08:52Z</dcterms:created>
  <dcterms:modified xsi:type="dcterms:W3CDTF">2017-05-25T01:18:32Z</dcterms:modified>
</cp:coreProperties>
</file>